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96" r:id="rId3"/>
    <p:sldId id="266" r:id="rId4"/>
    <p:sldId id="257" r:id="rId5"/>
    <p:sldId id="258" r:id="rId6"/>
    <p:sldId id="259" r:id="rId7"/>
    <p:sldId id="263" r:id="rId8"/>
    <p:sldId id="260" r:id="rId9"/>
    <p:sldId id="261" r:id="rId10"/>
    <p:sldId id="262" r:id="rId11"/>
    <p:sldId id="264" r:id="rId12"/>
    <p:sldId id="265" r:id="rId13"/>
    <p:sldId id="267" r:id="rId14"/>
    <p:sldId id="268" r:id="rId15"/>
    <p:sldId id="269" r:id="rId16"/>
    <p:sldId id="270" r:id="rId17"/>
    <p:sldId id="297" r:id="rId18"/>
    <p:sldId id="273" r:id="rId19"/>
    <p:sldId id="275" r:id="rId20"/>
    <p:sldId id="276" r:id="rId21"/>
    <p:sldId id="277" r:id="rId22"/>
    <p:sldId id="272" r:id="rId23"/>
    <p:sldId id="293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9" r:id="rId32"/>
    <p:sldId id="288" r:id="rId33"/>
    <p:sldId id="294" r:id="rId34"/>
    <p:sldId id="295" r:id="rId35"/>
    <p:sldId id="271" r:id="rId36"/>
    <p:sldId id="292" r:id="rId37"/>
    <p:sldId id="291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D00C18-8544-4002-ADBB-DA4B20CD30FF}" type="doc">
      <dgm:prSet loTypeId="urn:microsoft.com/office/officeart/2005/8/layout/chevron2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163447-AF9D-484D-AF65-3395A0C71C20}">
      <dgm:prSet phldrT="[Text]"/>
      <dgm:spPr/>
      <dgm:t>
        <a:bodyPr/>
        <a:lstStyle/>
        <a:p>
          <a:r>
            <a:rPr lang="en-US" dirty="0"/>
            <a:t>1</a:t>
          </a:r>
        </a:p>
      </dgm:t>
    </dgm:pt>
    <dgm:pt modelId="{1A3CFC30-2BB4-4F45-B0C7-E56915339926}" type="parTrans" cxnId="{EC01051B-EFC4-4587-A81D-01BB47F7ECD3}">
      <dgm:prSet/>
      <dgm:spPr/>
      <dgm:t>
        <a:bodyPr/>
        <a:lstStyle/>
        <a:p>
          <a:endParaRPr lang="en-US"/>
        </a:p>
      </dgm:t>
    </dgm:pt>
    <dgm:pt modelId="{3AEACA4E-21C1-49D9-994D-321EC050266A}" type="sibTrans" cxnId="{EC01051B-EFC4-4587-A81D-01BB47F7ECD3}">
      <dgm:prSet/>
      <dgm:spPr/>
      <dgm:t>
        <a:bodyPr/>
        <a:lstStyle/>
        <a:p>
          <a:endParaRPr lang="en-US"/>
        </a:p>
      </dgm:t>
    </dgm:pt>
    <dgm:pt modelId="{81BF3E5B-4D99-44D4-93FE-49CB823BB4BD}">
      <dgm:prSet phldrT="[Text]" custT="1"/>
      <dgm:spPr/>
      <dgm:t>
        <a:bodyPr/>
        <a:lstStyle/>
        <a:p>
          <a:pPr algn="l"/>
          <a:r>
            <a:rPr lang="en-US" sz="3600" kern="1200">
              <a:latin typeface="Rockwell" panose="02060603020205020403"/>
              <a:ea typeface="+mn-ea"/>
              <a:cs typeface="+mn-cs"/>
            </a:rPr>
            <a:t>INTRODUCTION</a:t>
          </a:r>
          <a:endParaRPr lang="en-US" sz="3600" kern="1200" dirty="0">
            <a:latin typeface="Rockwell" panose="02060603020205020403"/>
            <a:ea typeface="+mn-ea"/>
            <a:cs typeface="+mn-cs"/>
          </a:endParaRPr>
        </a:p>
      </dgm:t>
    </dgm:pt>
    <dgm:pt modelId="{87D67B8C-2898-4702-96A7-F8E1BB0A333E}" type="parTrans" cxnId="{6588E567-464F-4FB9-86EC-FBB88915C7C2}">
      <dgm:prSet/>
      <dgm:spPr/>
      <dgm:t>
        <a:bodyPr/>
        <a:lstStyle/>
        <a:p>
          <a:endParaRPr lang="en-US"/>
        </a:p>
      </dgm:t>
    </dgm:pt>
    <dgm:pt modelId="{114CF5B3-65B7-4653-8440-B0A76B21D782}" type="sibTrans" cxnId="{6588E567-464F-4FB9-86EC-FBB88915C7C2}">
      <dgm:prSet/>
      <dgm:spPr/>
      <dgm:t>
        <a:bodyPr/>
        <a:lstStyle/>
        <a:p>
          <a:endParaRPr lang="en-US"/>
        </a:p>
      </dgm:t>
    </dgm:pt>
    <dgm:pt modelId="{54597AC6-DABD-4523-B081-D61E218B6290}">
      <dgm:prSet phldrT="[Text]"/>
      <dgm:spPr/>
      <dgm:t>
        <a:bodyPr/>
        <a:lstStyle/>
        <a:p>
          <a:r>
            <a:rPr lang="en-US" dirty="0"/>
            <a:t>2</a:t>
          </a:r>
        </a:p>
      </dgm:t>
    </dgm:pt>
    <dgm:pt modelId="{2DE87F2F-6DB1-47E6-9C95-8518F68A544A}" type="parTrans" cxnId="{9BF4DF2B-F4AC-47C9-8C2F-5D3C6621A147}">
      <dgm:prSet/>
      <dgm:spPr/>
      <dgm:t>
        <a:bodyPr/>
        <a:lstStyle/>
        <a:p>
          <a:endParaRPr lang="en-US"/>
        </a:p>
      </dgm:t>
    </dgm:pt>
    <dgm:pt modelId="{A13F99F9-F977-4FB7-B8BD-F427DB5FB29A}" type="sibTrans" cxnId="{9BF4DF2B-F4AC-47C9-8C2F-5D3C6621A147}">
      <dgm:prSet/>
      <dgm:spPr/>
      <dgm:t>
        <a:bodyPr/>
        <a:lstStyle/>
        <a:p>
          <a:endParaRPr lang="en-US"/>
        </a:p>
      </dgm:t>
    </dgm:pt>
    <dgm:pt modelId="{39C8EC9C-9A1D-44D7-BB8D-CFF29D7BEA5E}">
      <dgm:prSet phldrT="[Text]"/>
      <dgm:spPr/>
      <dgm:t>
        <a:bodyPr/>
        <a:lstStyle/>
        <a:p>
          <a:r>
            <a:rPr lang="en-US" dirty="0"/>
            <a:t>MOTIVATING APB</a:t>
          </a:r>
        </a:p>
      </dgm:t>
    </dgm:pt>
    <dgm:pt modelId="{55DEA348-0A8B-4174-BA50-C349645C25CE}" type="parTrans" cxnId="{70F2B6FA-5325-461F-B5EE-52CC661BFD8E}">
      <dgm:prSet/>
      <dgm:spPr/>
      <dgm:t>
        <a:bodyPr/>
        <a:lstStyle/>
        <a:p>
          <a:endParaRPr lang="en-US"/>
        </a:p>
      </dgm:t>
    </dgm:pt>
    <dgm:pt modelId="{B188165C-095A-454B-A699-63CD21DCA8C4}" type="sibTrans" cxnId="{70F2B6FA-5325-461F-B5EE-52CC661BFD8E}">
      <dgm:prSet/>
      <dgm:spPr/>
      <dgm:t>
        <a:bodyPr/>
        <a:lstStyle/>
        <a:p>
          <a:endParaRPr lang="en-US"/>
        </a:p>
      </dgm:t>
    </dgm:pt>
    <dgm:pt modelId="{95E5947D-CD10-4FBD-B568-AC34949B68CD}">
      <dgm:prSet phldrT="[Text]"/>
      <dgm:spPr/>
      <dgm:t>
        <a:bodyPr/>
        <a:lstStyle/>
        <a:p>
          <a:r>
            <a:rPr lang="en-US" dirty="0"/>
            <a:t>3</a:t>
          </a:r>
        </a:p>
      </dgm:t>
    </dgm:pt>
    <dgm:pt modelId="{46A8910B-67B4-46D5-BC99-C1326DD80B11}" type="parTrans" cxnId="{FBE4B9C8-7A77-44BC-870E-C3A1BC12D956}">
      <dgm:prSet/>
      <dgm:spPr/>
      <dgm:t>
        <a:bodyPr/>
        <a:lstStyle/>
        <a:p>
          <a:endParaRPr lang="en-US"/>
        </a:p>
      </dgm:t>
    </dgm:pt>
    <dgm:pt modelId="{513178C4-9CFE-446F-9B63-DBE7D80BAB2B}" type="sibTrans" cxnId="{FBE4B9C8-7A77-44BC-870E-C3A1BC12D956}">
      <dgm:prSet/>
      <dgm:spPr/>
      <dgm:t>
        <a:bodyPr/>
        <a:lstStyle/>
        <a:p>
          <a:endParaRPr lang="en-US"/>
        </a:p>
      </dgm:t>
    </dgm:pt>
    <dgm:pt modelId="{09ED9078-4064-4D2E-AFB2-0810F2D443FA}">
      <dgm:prSet phldrT="[Text]"/>
      <dgm:spPr/>
      <dgm:t>
        <a:bodyPr/>
        <a:lstStyle/>
        <a:p>
          <a:r>
            <a:rPr lang="en-US" dirty="0"/>
            <a:t>DATA &amp; EMPIRICAL MODELS</a:t>
          </a:r>
        </a:p>
      </dgm:t>
    </dgm:pt>
    <dgm:pt modelId="{9B61E98A-92CF-4143-83C3-B67796F27135}" type="parTrans" cxnId="{48073E8D-99C3-46F9-BFD4-A4E48FE0A23F}">
      <dgm:prSet/>
      <dgm:spPr/>
      <dgm:t>
        <a:bodyPr/>
        <a:lstStyle/>
        <a:p>
          <a:endParaRPr lang="en-US"/>
        </a:p>
      </dgm:t>
    </dgm:pt>
    <dgm:pt modelId="{D4B48B95-AB7C-41F3-B7A9-48229D5AFCAE}" type="sibTrans" cxnId="{48073E8D-99C3-46F9-BFD4-A4E48FE0A23F}">
      <dgm:prSet/>
      <dgm:spPr/>
      <dgm:t>
        <a:bodyPr/>
        <a:lstStyle/>
        <a:p>
          <a:endParaRPr lang="en-US"/>
        </a:p>
      </dgm:t>
    </dgm:pt>
    <dgm:pt modelId="{3094FD34-1637-40D3-82D7-1C47420AE57B}">
      <dgm:prSet phldrT="[Text]"/>
      <dgm:spPr/>
      <dgm:t>
        <a:bodyPr/>
        <a:lstStyle/>
        <a:p>
          <a:r>
            <a:rPr lang="en-US" dirty="0"/>
            <a:t>5</a:t>
          </a:r>
        </a:p>
      </dgm:t>
    </dgm:pt>
    <dgm:pt modelId="{767A9F9A-2ADA-4961-900E-98A632079B25}" type="parTrans" cxnId="{978D5285-BCC5-4AA2-B8DD-273CF1A9A07D}">
      <dgm:prSet/>
      <dgm:spPr/>
      <dgm:t>
        <a:bodyPr/>
        <a:lstStyle/>
        <a:p>
          <a:endParaRPr lang="en-US"/>
        </a:p>
      </dgm:t>
    </dgm:pt>
    <dgm:pt modelId="{152D9271-9211-4921-978F-A899A462E10A}" type="sibTrans" cxnId="{978D5285-BCC5-4AA2-B8DD-273CF1A9A07D}">
      <dgm:prSet/>
      <dgm:spPr/>
      <dgm:t>
        <a:bodyPr/>
        <a:lstStyle/>
        <a:p>
          <a:endParaRPr lang="en-US"/>
        </a:p>
      </dgm:t>
    </dgm:pt>
    <dgm:pt modelId="{691EE7B4-053F-4B43-AF13-2E6B92677BED}">
      <dgm:prSet phldrT="[Text]"/>
      <dgm:spPr/>
      <dgm:t>
        <a:bodyPr/>
        <a:lstStyle/>
        <a:p>
          <a:r>
            <a:rPr lang="en-US" dirty="0"/>
            <a:t>6</a:t>
          </a:r>
        </a:p>
      </dgm:t>
    </dgm:pt>
    <dgm:pt modelId="{F5699F1F-E6AB-4DF5-8579-3C3BCE6301AE}" type="parTrans" cxnId="{07A26F81-446E-4B0E-9FD7-C49F716EF804}">
      <dgm:prSet/>
      <dgm:spPr/>
      <dgm:t>
        <a:bodyPr/>
        <a:lstStyle/>
        <a:p>
          <a:endParaRPr lang="en-US"/>
        </a:p>
      </dgm:t>
    </dgm:pt>
    <dgm:pt modelId="{597264E8-87C3-4A8A-98BF-10D934AD53C6}" type="sibTrans" cxnId="{07A26F81-446E-4B0E-9FD7-C49F716EF804}">
      <dgm:prSet/>
      <dgm:spPr/>
      <dgm:t>
        <a:bodyPr/>
        <a:lstStyle/>
        <a:p>
          <a:endParaRPr lang="en-US"/>
        </a:p>
      </dgm:t>
    </dgm:pt>
    <dgm:pt modelId="{75B866B6-DF3B-4E97-B02B-67E8A80BAB92}">
      <dgm:prSet/>
      <dgm:spPr/>
      <dgm:t>
        <a:bodyPr/>
        <a:lstStyle/>
        <a:p>
          <a:r>
            <a:rPr lang="en-US" dirty="0"/>
            <a:t>RESULTS</a:t>
          </a:r>
        </a:p>
      </dgm:t>
    </dgm:pt>
    <dgm:pt modelId="{6B75293B-ACA5-44F3-AA12-EB794726376D}" type="parTrans" cxnId="{488AC1FF-8239-4359-B774-C650A2AC942A}">
      <dgm:prSet/>
      <dgm:spPr/>
      <dgm:t>
        <a:bodyPr/>
        <a:lstStyle/>
        <a:p>
          <a:endParaRPr lang="en-US"/>
        </a:p>
      </dgm:t>
    </dgm:pt>
    <dgm:pt modelId="{97296232-7799-4DC4-96A6-B379A9FD77DC}" type="sibTrans" cxnId="{488AC1FF-8239-4359-B774-C650A2AC942A}">
      <dgm:prSet/>
      <dgm:spPr/>
      <dgm:t>
        <a:bodyPr/>
        <a:lstStyle/>
        <a:p>
          <a:endParaRPr lang="en-US"/>
        </a:p>
      </dgm:t>
    </dgm:pt>
    <dgm:pt modelId="{446F49DD-81FD-4EBC-A3C9-E71E5A3FD65D}">
      <dgm:prSet/>
      <dgm:spPr/>
      <dgm:t>
        <a:bodyPr/>
        <a:lstStyle/>
        <a:p>
          <a:r>
            <a:rPr lang="en-US" dirty="0"/>
            <a:t>CONCLUSIONS</a:t>
          </a:r>
        </a:p>
      </dgm:t>
    </dgm:pt>
    <dgm:pt modelId="{8128C188-EA20-4AFF-96E3-A2FFC924D99A}" type="parTrans" cxnId="{C3037C1D-FF93-456E-9019-505F48575B67}">
      <dgm:prSet/>
      <dgm:spPr/>
      <dgm:t>
        <a:bodyPr/>
        <a:lstStyle/>
        <a:p>
          <a:endParaRPr lang="en-US"/>
        </a:p>
      </dgm:t>
    </dgm:pt>
    <dgm:pt modelId="{4F893CCC-6321-4A6A-9CC7-B79E6E1AF4B1}" type="sibTrans" cxnId="{C3037C1D-FF93-456E-9019-505F48575B67}">
      <dgm:prSet/>
      <dgm:spPr/>
      <dgm:t>
        <a:bodyPr/>
        <a:lstStyle/>
        <a:p>
          <a:endParaRPr lang="en-US"/>
        </a:p>
      </dgm:t>
    </dgm:pt>
    <dgm:pt modelId="{EF45742F-7818-49CD-8742-C3F0C79A9C77}" type="pres">
      <dgm:prSet presAssocID="{E6D00C18-8544-4002-ADBB-DA4B20CD30FF}" presName="linearFlow" presStyleCnt="0">
        <dgm:presLayoutVars>
          <dgm:dir/>
          <dgm:animLvl val="lvl"/>
          <dgm:resizeHandles val="exact"/>
        </dgm:presLayoutVars>
      </dgm:prSet>
      <dgm:spPr/>
    </dgm:pt>
    <dgm:pt modelId="{B5CB367F-8441-4ECA-9EDD-F28CA78C96ED}" type="pres">
      <dgm:prSet presAssocID="{ED163447-AF9D-484D-AF65-3395A0C71C20}" presName="composite" presStyleCnt="0"/>
      <dgm:spPr/>
    </dgm:pt>
    <dgm:pt modelId="{A21BF1BD-BCE7-461B-9AE9-68133F9B1050}" type="pres">
      <dgm:prSet presAssocID="{ED163447-AF9D-484D-AF65-3395A0C71C20}" presName="parentText" presStyleLbl="alignNode1" presStyleIdx="0" presStyleCnt="5" custLinFactNeighborY="0">
        <dgm:presLayoutVars>
          <dgm:chMax val="1"/>
          <dgm:bulletEnabled val="1"/>
        </dgm:presLayoutVars>
      </dgm:prSet>
      <dgm:spPr/>
    </dgm:pt>
    <dgm:pt modelId="{39A83A70-493D-44E3-A34E-BF5E81163E04}" type="pres">
      <dgm:prSet presAssocID="{ED163447-AF9D-484D-AF65-3395A0C71C20}" presName="descendantText" presStyleLbl="alignAcc1" presStyleIdx="0" presStyleCnt="5" custLinFactNeighborX="40">
        <dgm:presLayoutVars>
          <dgm:bulletEnabled val="1"/>
        </dgm:presLayoutVars>
      </dgm:prSet>
      <dgm:spPr/>
    </dgm:pt>
    <dgm:pt modelId="{B20556A2-F5A8-4F57-83F8-0D9E142BF2D0}" type="pres">
      <dgm:prSet presAssocID="{3AEACA4E-21C1-49D9-994D-321EC050266A}" presName="sp" presStyleCnt="0"/>
      <dgm:spPr/>
    </dgm:pt>
    <dgm:pt modelId="{EDA9F919-89F8-49B2-8F84-865BA6E6DBD6}" type="pres">
      <dgm:prSet presAssocID="{54597AC6-DABD-4523-B081-D61E218B6290}" presName="composite" presStyleCnt="0"/>
      <dgm:spPr/>
    </dgm:pt>
    <dgm:pt modelId="{41A038F8-EFB1-400E-BBE0-EC4FA6EF478D}" type="pres">
      <dgm:prSet presAssocID="{54597AC6-DABD-4523-B081-D61E218B6290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9897AABB-ADCD-411B-8E94-1BF5889CB9D5}" type="pres">
      <dgm:prSet presAssocID="{54597AC6-DABD-4523-B081-D61E218B6290}" presName="descendantText" presStyleLbl="alignAcc1" presStyleIdx="1" presStyleCnt="5" custLinFactNeighborX="0">
        <dgm:presLayoutVars>
          <dgm:bulletEnabled val="1"/>
        </dgm:presLayoutVars>
      </dgm:prSet>
      <dgm:spPr/>
    </dgm:pt>
    <dgm:pt modelId="{C2B55DF3-2B9D-4A68-8982-A5AD89A11E1C}" type="pres">
      <dgm:prSet presAssocID="{A13F99F9-F977-4FB7-B8BD-F427DB5FB29A}" presName="sp" presStyleCnt="0"/>
      <dgm:spPr/>
    </dgm:pt>
    <dgm:pt modelId="{8E33BE4F-EC55-45D6-933C-A4F53D23E79E}" type="pres">
      <dgm:prSet presAssocID="{95E5947D-CD10-4FBD-B568-AC34949B68CD}" presName="composite" presStyleCnt="0"/>
      <dgm:spPr/>
    </dgm:pt>
    <dgm:pt modelId="{C7F883BE-73D5-499A-B4AF-9096F1B43E07}" type="pres">
      <dgm:prSet presAssocID="{95E5947D-CD10-4FBD-B568-AC34949B68CD}" presName="parentText" presStyleLbl="alignNode1" presStyleIdx="2" presStyleCnt="5" custLinFactNeighborY="0">
        <dgm:presLayoutVars>
          <dgm:chMax val="1"/>
          <dgm:bulletEnabled val="1"/>
        </dgm:presLayoutVars>
      </dgm:prSet>
      <dgm:spPr/>
    </dgm:pt>
    <dgm:pt modelId="{F8A83F8A-1E3A-4508-9596-2C7533127EAB}" type="pres">
      <dgm:prSet presAssocID="{95E5947D-CD10-4FBD-B568-AC34949B68CD}" presName="descendantText" presStyleLbl="alignAcc1" presStyleIdx="2" presStyleCnt="5">
        <dgm:presLayoutVars>
          <dgm:bulletEnabled val="1"/>
        </dgm:presLayoutVars>
      </dgm:prSet>
      <dgm:spPr/>
    </dgm:pt>
    <dgm:pt modelId="{62FC87AA-E752-4BFA-B65E-E50ECB3A3CFD}" type="pres">
      <dgm:prSet presAssocID="{513178C4-9CFE-446F-9B63-DBE7D80BAB2B}" presName="sp" presStyleCnt="0"/>
      <dgm:spPr/>
    </dgm:pt>
    <dgm:pt modelId="{7C7DDDF1-2DD7-4ECF-8D23-1C3A65B4F209}" type="pres">
      <dgm:prSet presAssocID="{3094FD34-1637-40D3-82D7-1C47420AE57B}" presName="composite" presStyleCnt="0"/>
      <dgm:spPr/>
    </dgm:pt>
    <dgm:pt modelId="{DA7B802D-A2A7-485C-A135-5E358560DFF6}" type="pres">
      <dgm:prSet presAssocID="{3094FD34-1637-40D3-82D7-1C47420AE57B}" presName="parentText" presStyleLbl="alignNode1" presStyleIdx="3" presStyleCnt="5" custScaleX="102410" custScaleY="99859" custLinFactNeighborY="0">
        <dgm:presLayoutVars>
          <dgm:chMax val="1"/>
          <dgm:bulletEnabled val="1"/>
        </dgm:presLayoutVars>
      </dgm:prSet>
      <dgm:spPr/>
    </dgm:pt>
    <dgm:pt modelId="{F0014926-BA1D-4303-9189-D655DE824212}" type="pres">
      <dgm:prSet presAssocID="{3094FD34-1637-40D3-82D7-1C47420AE57B}" presName="descendantText" presStyleLbl="alignAcc1" presStyleIdx="3" presStyleCnt="5" custLinFactNeighborX="0">
        <dgm:presLayoutVars>
          <dgm:bulletEnabled val="1"/>
        </dgm:presLayoutVars>
      </dgm:prSet>
      <dgm:spPr/>
    </dgm:pt>
    <dgm:pt modelId="{5FAFF76B-7F56-444C-B40C-0EAB45AE18D9}" type="pres">
      <dgm:prSet presAssocID="{152D9271-9211-4921-978F-A899A462E10A}" presName="sp" presStyleCnt="0"/>
      <dgm:spPr/>
    </dgm:pt>
    <dgm:pt modelId="{75E5E5BC-4418-4EAD-B711-554DCC00A5CF}" type="pres">
      <dgm:prSet presAssocID="{691EE7B4-053F-4B43-AF13-2E6B92677BED}" presName="composite" presStyleCnt="0"/>
      <dgm:spPr/>
    </dgm:pt>
    <dgm:pt modelId="{A9A3EE27-5138-44D5-B887-F715F4B100E2}" type="pres">
      <dgm:prSet presAssocID="{691EE7B4-053F-4B43-AF13-2E6B92677BED}" presName="parentText" presStyleLbl="alignNode1" presStyleIdx="4" presStyleCnt="5" custLinFactNeighborY="0">
        <dgm:presLayoutVars>
          <dgm:chMax val="1"/>
          <dgm:bulletEnabled val="1"/>
        </dgm:presLayoutVars>
      </dgm:prSet>
      <dgm:spPr/>
    </dgm:pt>
    <dgm:pt modelId="{077904C8-F291-4780-9A79-5DB9060E8455}" type="pres">
      <dgm:prSet presAssocID="{691EE7B4-053F-4B43-AF13-2E6B92677BED}" presName="descendantText" presStyleLbl="alignAcc1" presStyleIdx="4" presStyleCnt="5" custLinFactNeighborY="0">
        <dgm:presLayoutVars>
          <dgm:bulletEnabled val="1"/>
        </dgm:presLayoutVars>
      </dgm:prSet>
      <dgm:spPr/>
    </dgm:pt>
  </dgm:ptLst>
  <dgm:cxnLst>
    <dgm:cxn modelId="{7983A80A-E5F5-4C86-A3CA-4B2EF3E18F34}" type="presOf" srcId="{09ED9078-4064-4D2E-AFB2-0810F2D443FA}" destId="{F8A83F8A-1E3A-4508-9596-2C7533127EAB}" srcOrd="0" destOrd="0" presId="urn:microsoft.com/office/officeart/2005/8/layout/chevron2"/>
    <dgm:cxn modelId="{70AFA10E-DC2E-412F-A5EB-4153D8A18F94}" type="presOf" srcId="{3094FD34-1637-40D3-82D7-1C47420AE57B}" destId="{DA7B802D-A2A7-485C-A135-5E358560DFF6}" srcOrd="0" destOrd="0" presId="urn:microsoft.com/office/officeart/2005/8/layout/chevron2"/>
    <dgm:cxn modelId="{EC01051B-EFC4-4587-A81D-01BB47F7ECD3}" srcId="{E6D00C18-8544-4002-ADBB-DA4B20CD30FF}" destId="{ED163447-AF9D-484D-AF65-3395A0C71C20}" srcOrd="0" destOrd="0" parTransId="{1A3CFC30-2BB4-4F45-B0C7-E56915339926}" sibTransId="{3AEACA4E-21C1-49D9-994D-321EC050266A}"/>
    <dgm:cxn modelId="{C3037C1D-FF93-456E-9019-505F48575B67}" srcId="{691EE7B4-053F-4B43-AF13-2E6B92677BED}" destId="{446F49DD-81FD-4EBC-A3C9-E71E5A3FD65D}" srcOrd="0" destOrd="0" parTransId="{8128C188-EA20-4AFF-96E3-A2FFC924D99A}" sibTransId="{4F893CCC-6321-4A6A-9CC7-B79E6E1AF4B1}"/>
    <dgm:cxn modelId="{9BF4DF2B-F4AC-47C9-8C2F-5D3C6621A147}" srcId="{E6D00C18-8544-4002-ADBB-DA4B20CD30FF}" destId="{54597AC6-DABD-4523-B081-D61E218B6290}" srcOrd="1" destOrd="0" parTransId="{2DE87F2F-6DB1-47E6-9C95-8518F68A544A}" sibTransId="{A13F99F9-F977-4FB7-B8BD-F427DB5FB29A}"/>
    <dgm:cxn modelId="{BBF0003A-8119-400B-B102-ECE7F03AE9CD}" type="presOf" srcId="{39C8EC9C-9A1D-44D7-BB8D-CFF29D7BEA5E}" destId="{9897AABB-ADCD-411B-8E94-1BF5889CB9D5}" srcOrd="0" destOrd="0" presId="urn:microsoft.com/office/officeart/2005/8/layout/chevron2"/>
    <dgm:cxn modelId="{AFBC5B3A-D7E8-4E2F-B8F4-2CB663712482}" type="presOf" srcId="{81BF3E5B-4D99-44D4-93FE-49CB823BB4BD}" destId="{39A83A70-493D-44E3-A34E-BF5E81163E04}" srcOrd="0" destOrd="0" presId="urn:microsoft.com/office/officeart/2005/8/layout/chevron2"/>
    <dgm:cxn modelId="{6588E567-464F-4FB9-86EC-FBB88915C7C2}" srcId="{ED163447-AF9D-484D-AF65-3395A0C71C20}" destId="{81BF3E5B-4D99-44D4-93FE-49CB823BB4BD}" srcOrd="0" destOrd="0" parTransId="{87D67B8C-2898-4702-96A7-F8E1BB0A333E}" sibTransId="{114CF5B3-65B7-4653-8440-B0A76B21D782}"/>
    <dgm:cxn modelId="{369AAA77-B198-4F73-B6C3-BA3BAB943D39}" type="presOf" srcId="{446F49DD-81FD-4EBC-A3C9-E71E5A3FD65D}" destId="{077904C8-F291-4780-9A79-5DB9060E8455}" srcOrd="0" destOrd="0" presId="urn:microsoft.com/office/officeart/2005/8/layout/chevron2"/>
    <dgm:cxn modelId="{F7CB3479-75E0-4AE0-B11E-E84820076B7B}" type="presOf" srcId="{54597AC6-DABD-4523-B081-D61E218B6290}" destId="{41A038F8-EFB1-400E-BBE0-EC4FA6EF478D}" srcOrd="0" destOrd="0" presId="urn:microsoft.com/office/officeart/2005/8/layout/chevron2"/>
    <dgm:cxn modelId="{07A26F81-446E-4B0E-9FD7-C49F716EF804}" srcId="{E6D00C18-8544-4002-ADBB-DA4B20CD30FF}" destId="{691EE7B4-053F-4B43-AF13-2E6B92677BED}" srcOrd="4" destOrd="0" parTransId="{F5699F1F-E6AB-4DF5-8579-3C3BCE6301AE}" sibTransId="{597264E8-87C3-4A8A-98BF-10D934AD53C6}"/>
    <dgm:cxn modelId="{978D5285-BCC5-4AA2-B8DD-273CF1A9A07D}" srcId="{E6D00C18-8544-4002-ADBB-DA4B20CD30FF}" destId="{3094FD34-1637-40D3-82D7-1C47420AE57B}" srcOrd="3" destOrd="0" parTransId="{767A9F9A-2ADA-4961-900E-98A632079B25}" sibTransId="{152D9271-9211-4921-978F-A899A462E10A}"/>
    <dgm:cxn modelId="{48073E8D-99C3-46F9-BFD4-A4E48FE0A23F}" srcId="{95E5947D-CD10-4FBD-B568-AC34949B68CD}" destId="{09ED9078-4064-4D2E-AFB2-0810F2D443FA}" srcOrd="0" destOrd="0" parTransId="{9B61E98A-92CF-4143-83C3-B67796F27135}" sibTransId="{D4B48B95-AB7C-41F3-B7A9-48229D5AFCAE}"/>
    <dgm:cxn modelId="{62AEF797-47C6-44B7-B7BB-A9CD99DA5A2D}" type="presOf" srcId="{75B866B6-DF3B-4E97-B02B-67E8A80BAB92}" destId="{F0014926-BA1D-4303-9189-D655DE824212}" srcOrd="0" destOrd="0" presId="urn:microsoft.com/office/officeart/2005/8/layout/chevron2"/>
    <dgm:cxn modelId="{C127C29C-91C7-4134-830D-0EAF23BC2D13}" type="presOf" srcId="{ED163447-AF9D-484D-AF65-3395A0C71C20}" destId="{A21BF1BD-BCE7-461B-9AE9-68133F9B1050}" srcOrd="0" destOrd="0" presId="urn:microsoft.com/office/officeart/2005/8/layout/chevron2"/>
    <dgm:cxn modelId="{E9B2A8A3-4D58-4629-BB48-A37C9F223651}" type="presOf" srcId="{E6D00C18-8544-4002-ADBB-DA4B20CD30FF}" destId="{EF45742F-7818-49CD-8742-C3F0C79A9C77}" srcOrd="0" destOrd="0" presId="urn:microsoft.com/office/officeart/2005/8/layout/chevron2"/>
    <dgm:cxn modelId="{9BBB3CAF-0D7D-4EEB-A3D0-CB70823B2A9E}" type="presOf" srcId="{691EE7B4-053F-4B43-AF13-2E6B92677BED}" destId="{A9A3EE27-5138-44D5-B887-F715F4B100E2}" srcOrd="0" destOrd="0" presId="urn:microsoft.com/office/officeart/2005/8/layout/chevron2"/>
    <dgm:cxn modelId="{7E7A60AF-3246-460A-A88A-0631A26A3B72}" type="presOf" srcId="{95E5947D-CD10-4FBD-B568-AC34949B68CD}" destId="{C7F883BE-73D5-499A-B4AF-9096F1B43E07}" srcOrd="0" destOrd="0" presId="urn:microsoft.com/office/officeart/2005/8/layout/chevron2"/>
    <dgm:cxn modelId="{FBE4B9C8-7A77-44BC-870E-C3A1BC12D956}" srcId="{E6D00C18-8544-4002-ADBB-DA4B20CD30FF}" destId="{95E5947D-CD10-4FBD-B568-AC34949B68CD}" srcOrd="2" destOrd="0" parTransId="{46A8910B-67B4-46D5-BC99-C1326DD80B11}" sibTransId="{513178C4-9CFE-446F-9B63-DBE7D80BAB2B}"/>
    <dgm:cxn modelId="{70F2B6FA-5325-461F-B5EE-52CC661BFD8E}" srcId="{54597AC6-DABD-4523-B081-D61E218B6290}" destId="{39C8EC9C-9A1D-44D7-BB8D-CFF29D7BEA5E}" srcOrd="0" destOrd="0" parTransId="{55DEA348-0A8B-4174-BA50-C349645C25CE}" sibTransId="{B188165C-095A-454B-A699-63CD21DCA8C4}"/>
    <dgm:cxn modelId="{488AC1FF-8239-4359-B774-C650A2AC942A}" srcId="{3094FD34-1637-40D3-82D7-1C47420AE57B}" destId="{75B866B6-DF3B-4E97-B02B-67E8A80BAB92}" srcOrd="0" destOrd="0" parTransId="{6B75293B-ACA5-44F3-AA12-EB794726376D}" sibTransId="{97296232-7799-4DC4-96A6-B379A9FD77DC}"/>
    <dgm:cxn modelId="{19B1CA6A-8EF5-4880-9511-524C5ECFE0D7}" type="presParOf" srcId="{EF45742F-7818-49CD-8742-C3F0C79A9C77}" destId="{B5CB367F-8441-4ECA-9EDD-F28CA78C96ED}" srcOrd="0" destOrd="0" presId="urn:microsoft.com/office/officeart/2005/8/layout/chevron2"/>
    <dgm:cxn modelId="{953684E6-D4F9-4715-9008-3159F7E4FD84}" type="presParOf" srcId="{B5CB367F-8441-4ECA-9EDD-F28CA78C96ED}" destId="{A21BF1BD-BCE7-461B-9AE9-68133F9B1050}" srcOrd="0" destOrd="0" presId="urn:microsoft.com/office/officeart/2005/8/layout/chevron2"/>
    <dgm:cxn modelId="{651A9587-9CCD-4EB6-846A-2F0C43F7E59D}" type="presParOf" srcId="{B5CB367F-8441-4ECA-9EDD-F28CA78C96ED}" destId="{39A83A70-493D-44E3-A34E-BF5E81163E04}" srcOrd="1" destOrd="0" presId="urn:microsoft.com/office/officeart/2005/8/layout/chevron2"/>
    <dgm:cxn modelId="{4325E545-C1D0-4E6A-B66E-95EED53FEC87}" type="presParOf" srcId="{EF45742F-7818-49CD-8742-C3F0C79A9C77}" destId="{B20556A2-F5A8-4F57-83F8-0D9E142BF2D0}" srcOrd="1" destOrd="0" presId="urn:microsoft.com/office/officeart/2005/8/layout/chevron2"/>
    <dgm:cxn modelId="{A1CBC24B-EAF1-4703-ADF7-8D418622944F}" type="presParOf" srcId="{EF45742F-7818-49CD-8742-C3F0C79A9C77}" destId="{EDA9F919-89F8-49B2-8F84-865BA6E6DBD6}" srcOrd="2" destOrd="0" presId="urn:microsoft.com/office/officeart/2005/8/layout/chevron2"/>
    <dgm:cxn modelId="{5AB88BDB-5D8E-4218-8EF2-37207F08F43C}" type="presParOf" srcId="{EDA9F919-89F8-49B2-8F84-865BA6E6DBD6}" destId="{41A038F8-EFB1-400E-BBE0-EC4FA6EF478D}" srcOrd="0" destOrd="0" presId="urn:microsoft.com/office/officeart/2005/8/layout/chevron2"/>
    <dgm:cxn modelId="{415D5C61-63BB-4BAC-AFE6-24350F728312}" type="presParOf" srcId="{EDA9F919-89F8-49B2-8F84-865BA6E6DBD6}" destId="{9897AABB-ADCD-411B-8E94-1BF5889CB9D5}" srcOrd="1" destOrd="0" presId="urn:microsoft.com/office/officeart/2005/8/layout/chevron2"/>
    <dgm:cxn modelId="{470E9F7F-F03E-4F1F-82BA-6271D1D435C9}" type="presParOf" srcId="{EF45742F-7818-49CD-8742-C3F0C79A9C77}" destId="{C2B55DF3-2B9D-4A68-8982-A5AD89A11E1C}" srcOrd="3" destOrd="0" presId="urn:microsoft.com/office/officeart/2005/8/layout/chevron2"/>
    <dgm:cxn modelId="{E6DB1959-A508-4982-B886-E0440A4B9BB4}" type="presParOf" srcId="{EF45742F-7818-49CD-8742-C3F0C79A9C77}" destId="{8E33BE4F-EC55-45D6-933C-A4F53D23E79E}" srcOrd="4" destOrd="0" presId="urn:microsoft.com/office/officeart/2005/8/layout/chevron2"/>
    <dgm:cxn modelId="{7EA6C630-043D-4E12-8C64-F915DAAEBD78}" type="presParOf" srcId="{8E33BE4F-EC55-45D6-933C-A4F53D23E79E}" destId="{C7F883BE-73D5-499A-B4AF-9096F1B43E07}" srcOrd="0" destOrd="0" presId="urn:microsoft.com/office/officeart/2005/8/layout/chevron2"/>
    <dgm:cxn modelId="{C097E581-5AE2-4E6D-8B51-C37D8D770AFC}" type="presParOf" srcId="{8E33BE4F-EC55-45D6-933C-A4F53D23E79E}" destId="{F8A83F8A-1E3A-4508-9596-2C7533127EAB}" srcOrd="1" destOrd="0" presId="urn:microsoft.com/office/officeart/2005/8/layout/chevron2"/>
    <dgm:cxn modelId="{AA34CC38-B4FF-499D-AB79-76FF2A2B2A90}" type="presParOf" srcId="{EF45742F-7818-49CD-8742-C3F0C79A9C77}" destId="{62FC87AA-E752-4BFA-B65E-E50ECB3A3CFD}" srcOrd="5" destOrd="0" presId="urn:microsoft.com/office/officeart/2005/8/layout/chevron2"/>
    <dgm:cxn modelId="{7077CA35-2EF5-4A17-B402-BB04B13E5CA9}" type="presParOf" srcId="{EF45742F-7818-49CD-8742-C3F0C79A9C77}" destId="{7C7DDDF1-2DD7-4ECF-8D23-1C3A65B4F209}" srcOrd="6" destOrd="0" presId="urn:microsoft.com/office/officeart/2005/8/layout/chevron2"/>
    <dgm:cxn modelId="{E8331EFB-8D0F-4E19-8A7A-4367C0A466E3}" type="presParOf" srcId="{7C7DDDF1-2DD7-4ECF-8D23-1C3A65B4F209}" destId="{DA7B802D-A2A7-485C-A135-5E358560DFF6}" srcOrd="0" destOrd="0" presId="urn:microsoft.com/office/officeart/2005/8/layout/chevron2"/>
    <dgm:cxn modelId="{06059963-87CC-4ABB-82D6-8590A89E2136}" type="presParOf" srcId="{7C7DDDF1-2DD7-4ECF-8D23-1C3A65B4F209}" destId="{F0014926-BA1D-4303-9189-D655DE824212}" srcOrd="1" destOrd="0" presId="urn:microsoft.com/office/officeart/2005/8/layout/chevron2"/>
    <dgm:cxn modelId="{5E321185-4512-4527-A90F-17FE05E5B898}" type="presParOf" srcId="{EF45742F-7818-49CD-8742-C3F0C79A9C77}" destId="{5FAFF76B-7F56-444C-B40C-0EAB45AE18D9}" srcOrd="7" destOrd="0" presId="urn:microsoft.com/office/officeart/2005/8/layout/chevron2"/>
    <dgm:cxn modelId="{DDA0D94A-BA5B-4C07-BCB1-D900C93DE145}" type="presParOf" srcId="{EF45742F-7818-49CD-8742-C3F0C79A9C77}" destId="{75E5E5BC-4418-4EAD-B711-554DCC00A5CF}" srcOrd="8" destOrd="0" presId="urn:microsoft.com/office/officeart/2005/8/layout/chevron2"/>
    <dgm:cxn modelId="{91DF7E25-ACCA-4248-9E0C-B5C505E75F7D}" type="presParOf" srcId="{75E5E5BC-4418-4EAD-B711-554DCC00A5CF}" destId="{A9A3EE27-5138-44D5-B887-F715F4B100E2}" srcOrd="0" destOrd="0" presId="urn:microsoft.com/office/officeart/2005/8/layout/chevron2"/>
    <dgm:cxn modelId="{CB433AE0-D67B-4F0D-A689-2D3462B0461A}" type="presParOf" srcId="{75E5E5BC-4418-4EAD-B711-554DCC00A5CF}" destId="{077904C8-F291-4780-9A79-5DB9060E845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FFAA36-0B9D-4494-90CC-4BB02F2CC429}" type="doc">
      <dgm:prSet loTypeId="urn:microsoft.com/office/officeart/2005/8/layout/chevron2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D36A8C8-4374-45A9-A65F-B797C1F089F3}">
      <dgm:prSet phldrT="[Text]"/>
      <dgm:spPr/>
      <dgm:t>
        <a:bodyPr/>
        <a:lstStyle/>
        <a:p>
          <a:r>
            <a:rPr lang="en-US" dirty="0"/>
            <a:t>1968</a:t>
          </a:r>
        </a:p>
      </dgm:t>
    </dgm:pt>
    <dgm:pt modelId="{D0170A97-8906-47FD-8C07-A59269E0CF80}" type="parTrans" cxnId="{2D3F97A3-9921-4C52-93F2-B4C76109AC2D}">
      <dgm:prSet/>
      <dgm:spPr/>
      <dgm:t>
        <a:bodyPr/>
        <a:lstStyle/>
        <a:p>
          <a:endParaRPr lang="en-US"/>
        </a:p>
      </dgm:t>
    </dgm:pt>
    <dgm:pt modelId="{44EC6AC8-2138-4AC7-8D83-575962B79FF1}" type="sibTrans" cxnId="{2D3F97A3-9921-4C52-93F2-B4C76109AC2D}">
      <dgm:prSet/>
      <dgm:spPr/>
      <dgm:t>
        <a:bodyPr/>
        <a:lstStyle/>
        <a:p>
          <a:endParaRPr lang="en-US"/>
        </a:p>
      </dgm:t>
    </dgm:pt>
    <dgm:pt modelId="{89BA4F12-66D0-4673-AB3C-1FA7BFBF7708}">
      <dgm:prSet phldrT="[Text]"/>
      <dgm:spPr/>
      <dgm:t>
        <a:bodyPr/>
        <a:lstStyle/>
        <a:p>
          <a:r>
            <a:rPr lang="en-US" dirty="0"/>
            <a:t>Simple Sharpe Ratio Comparisons to Jensen’s </a:t>
          </a:r>
          <a:r>
            <a:rPr lang="el-GR" dirty="0"/>
            <a:t>α</a:t>
          </a:r>
          <a:r>
            <a:rPr lang="en-US" dirty="0"/>
            <a:t> using single risk factor</a:t>
          </a:r>
        </a:p>
      </dgm:t>
    </dgm:pt>
    <dgm:pt modelId="{9A8EEFE7-9C14-4FEF-8426-DBA637C53473}" type="parTrans" cxnId="{A69088AA-A38A-44D5-8C15-98B1102D109B}">
      <dgm:prSet/>
      <dgm:spPr/>
      <dgm:t>
        <a:bodyPr/>
        <a:lstStyle/>
        <a:p>
          <a:endParaRPr lang="en-US"/>
        </a:p>
      </dgm:t>
    </dgm:pt>
    <dgm:pt modelId="{B8574F54-AB14-4AD2-87BE-1378308FECE3}" type="sibTrans" cxnId="{A69088AA-A38A-44D5-8C15-98B1102D109B}">
      <dgm:prSet/>
      <dgm:spPr/>
      <dgm:t>
        <a:bodyPr/>
        <a:lstStyle/>
        <a:p>
          <a:endParaRPr lang="en-US"/>
        </a:p>
      </dgm:t>
    </dgm:pt>
    <dgm:pt modelId="{726A0942-3F47-4DFA-9044-B454D0F2492A}">
      <dgm:prSet phldrT="[Text]"/>
      <dgm:spPr/>
      <dgm:t>
        <a:bodyPr/>
        <a:lstStyle/>
        <a:p>
          <a:r>
            <a:rPr lang="en-US" dirty="0"/>
            <a:t>1993</a:t>
          </a:r>
        </a:p>
      </dgm:t>
    </dgm:pt>
    <dgm:pt modelId="{6B008879-C114-4530-BA6C-F525451D9915}" type="parTrans" cxnId="{B697A747-79E9-4566-994E-4438000E1169}">
      <dgm:prSet/>
      <dgm:spPr/>
      <dgm:t>
        <a:bodyPr/>
        <a:lstStyle/>
        <a:p>
          <a:endParaRPr lang="en-US"/>
        </a:p>
      </dgm:t>
    </dgm:pt>
    <dgm:pt modelId="{FE48E96A-EFD0-4B04-BCE9-ECE6F97ECF5D}" type="sibTrans" cxnId="{B697A747-79E9-4566-994E-4438000E1169}">
      <dgm:prSet/>
      <dgm:spPr/>
      <dgm:t>
        <a:bodyPr/>
        <a:lstStyle/>
        <a:p>
          <a:endParaRPr lang="en-US"/>
        </a:p>
      </dgm:t>
    </dgm:pt>
    <dgm:pt modelId="{6BCC4620-233D-4686-8744-E60CA390A37F}">
      <dgm:prSet phldrT="[Text]"/>
      <dgm:spPr/>
      <dgm:t>
        <a:bodyPr/>
        <a:lstStyle/>
        <a:p>
          <a:r>
            <a:rPr lang="en-US" dirty="0"/>
            <a:t>French </a:t>
          </a:r>
          <a:r>
            <a:rPr lang="en-US" dirty="0" err="1"/>
            <a:t>Fama’s</a:t>
          </a:r>
          <a:r>
            <a:rPr lang="en-US" dirty="0"/>
            <a:t> Three Factor Model</a:t>
          </a:r>
        </a:p>
      </dgm:t>
    </dgm:pt>
    <dgm:pt modelId="{F1878955-512E-49EC-AF5B-30B269322330}" type="parTrans" cxnId="{E608B49E-5602-47D8-A413-FDA56AAF4CD5}">
      <dgm:prSet/>
      <dgm:spPr/>
      <dgm:t>
        <a:bodyPr/>
        <a:lstStyle/>
        <a:p>
          <a:endParaRPr lang="en-US"/>
        </a:p>
      </dgm:t>
    </dgm:pt>
    <dgm:pt modelId="{07454870-AAA3-4A01-B6ED-18C0173B0B24}" type="sibTrans" cxnId="{E608B49E-5602-47D8-A413-FDA56AAF4CD5}">
      <dgm:prSet/>
      <dgm:spPr/>
      <dgm:t>
        <a:bodyPr/>
        <a:lstStyle/>
        <a:p>
          <a:endParaRPr lang="en-US"/>
        </a:p>
      </dgm:t>
    </dgm:pt>
    <dgm:pt modelId="{C5B6409A-E999-4B19-9C02-002AF887ABAD}">
      <dgm:prSet phldrT="[Text]"/>
      <dgm:spPr/>
      <dgm:t>
        <a:bodyPr/>
        <a:lstStyle/>
        <a:p>
          <a:r>
            <a:rPr lang="en-US" dirty="0"/>
            <a:t>1997</a:t>
          </a:r>
        </a:p>
      </dgm:t>
    </dgm:pt>
    <dgm:pt modelId="{C8F0B5FE-F895-4C50-8BAE-9A9255B87BCF}" type="parTrans" cxnId="{E2EF1819-6E09-4885-91C3-45B762687DD0}">
      <dgm:prSet/>
      <dgm:spPr/>
      <dgm:t>
        <a:bodyPr/>
        <a:lstStyle/>
        <a:p>
          <a:endParaRPr lang="en-US"/>
        </a:p>
      </dgm:t>
    </dgm:pt>
    <dgm:pt modelId="{93E6DA0A-9A32-4324-BF08-F92D3295B117}" type="sibTrans" cxnId="{E2EF1819-6E09-4885-91C3-45B762687DD0}">
      <dgm:prSet/>
      <dgm:spPr/>
      <dgm:t>
        <a:bodyPr/>
        <a:lstStyle/>
        <a:p>
          <a:endParaRPr lang="en-US"/>
        </a:p>
      </dgm:t>
    </dgm:pt>
    <dgm:pt modelId="{F72AEFD0-B3B0-4EC6-8418-62B9C265BCA1}">
      <dgm:prSet phldrT="[Text]"/>
      <dgm:spPr/>
      <dgm:t>
        <a:bodyPr/>
        <a:lstStyle/>
        <a:p>
          <a:r>
            <a:rPr lang="en-US" dirty="0"/>
            <a:t>Carhart Added Momentum as the Fourth Factor</a:t>
          </a:r>
        </a:p>
      </dgm:t>
    </dgm:pt>
    <dgm:pt modelId="{64EEFCF7-35EE-4817-A686-AE3B53B1155C}" type="parTrans" cxnId="{CA686DBF-34A6-423E-99AE-2D2C1F261FDC}">
      <dgm:prSet/>
      <dgm:spPr/>
      <dgm:t>
        <a:bodyPr/>
        <a:lstStyle/>
        <a:p>
          <a:endParaRPr lang="en-US"/>
        </a:p>
      </dgm:t>
    </dgm:pt>
    <dgm:pt modelId="{87D93FE0-2409-4645-9EEA-C1ADDFEF1407}" type="sibTrans" cxnId="{CA686DBF-34A6-423E-99AE-2D2C1F261FDC}">
      <dgm:prSet/>
      <dgm:spPr/>
      <dgm:t>
        <a:bodyPr/>
        <a:lstStyle/>
        <a:p>
          <a:endParaRPr lang="en-US"/>
        </a:p>
      </dgm:t>
    </dgm:pt>
    <dgm:pt modelId="{E6118716-B3CF-4504-B813-FAABB3F8CB07}" type="pres">
      <dgm:prSet presAssocID="{78FFAA36-0B9D-4494-90CC-4BB02F2CC429}" presName="linearFlow" presStyleCnt="0">
        <dgm:presLayoutVars>
          <dgm:dir/>
          <dgm:animLvl val="lvl"/>
          <dgm:resizeHandles val="exact"/>
        </dgm:presLayoutVars>
      </dgm:prSet>
      <dgm:spPr/>
    </dgm:pt>
    <dgm:pt modelId="{D78DBD06-6F6E-4E24-A36B-98CA7B526D6B}" type="pres">
      <dgm:prSet presAssocID="{3D36A8C8-4374-45A9-A65F-B797C1F089F3}" presName="composite" presStyleCnt="0"/>
      <dgm:spPr/>
    </dgm:pt>
    <dgm:pt modelId="{237E8A11-6D27-4034-931C-E74D16139B6A}" type="pres">
      <dgm:prSet presAssocID="{3D36A8C8-4374-45A9-A65F-B797C1F089F3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F596A185-AEBE-486F-93D5-C7F626B132B8}" type="pres">
      <dgm:prSet presAssocID="{3D36A8C8-4374-45A9-A65F-B797C1F089F3}" presName="descendantText" presStyleLbl="alignAcc1" presStyleIdx="0" presStyleCnt="3">
        <dgm:presLayoutVars>
          <dgm:bulletEnabled val="1"/>
        </dgm:presLayoutVars>
      </dgm:prSet>
      <dgm:spPr/>
    </dgm:pt>
    <dgm:pt modelId="{431618A3-E45E-45AD-912E-8D92AE86E00F}" type="pres">
      <dgm:prSet presAssocID="{44EC6AC8-2138-4AC7-8D83-575962B79FF1}" presName="sp" presStyleCnt="0"/>
      <dgm:spPr/>
    </dgm:pt>
    <dgm:pt modelId="{83FE972B-BB21-472B-89DC-9464D2D7937F}" type="pres">
      <dgm:prSet presAssocID="{726A0942-3F47-4DFA-9044-B454D0F2492A}" presName="composite" presStyleCnt="0"/>
      <dgm:spPr/>
    </dgm:pt>
    <dgm:pt modelId="{9F631ADB-4A09-4C5A-967E-4D6D31EC47D9}" type="pres">
      <dgm:prSet presAssocID="{726A0942-3F47-4DFA-9044-B454D0F2492A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A8E819FA-2E93-4F81-A8AC-7476FC289FB3}" type="pres">
      <dgm:prSet presAssocID="{726A0942-3F47-4DFA-9044-B454D0F2492A}" presName="descendantText" presStyleLbl="alignAcc1" presStyleIdx="1" presStyleCnt="3">
        <dgm:presLayoutVars>
          <dgm:bulletEnabled val="1"/>
        </dgm:presLayoutVars>
      </dgm:prSet>
      <dgm:spPr/>
    </dgm:pt>
    <dgm:pt modelId="{5E4971DF-6BCB-4E7A-A556-DFBDBFEC2262}" type="pres">
      <dgm:prSet presAssocID="{FE48E96A-EFD0-4B04-BCE9-ECE6F97ECF5D}" presName="sp" presStyleCnt="0"/>
      <dgm:spPr/>
    </dgm:pt>
    <dgm:pt modelId="{97E8F8D0-61A2-4E53-9865-5DD755401DC3}" type="pres">
      <dgm:prSet presAssocID="{C5B6409A-E999-4B19-9C02-002AF887ABAD}" presName="composite" presStyleCnt="0"/>
      <dgm:spPr/>
    </dgm:pt>
    <dgm:pt modelId="{D4D33F6A-3565-4B5B-A18B-90F235B4ED30}" type="pres">
      <dgm:prSet presAssocID="{C5B6409A-E999-4B19-9C02-002AF887ABAD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D7F769E2-B427-4BF9-B285-FAD429FEC497}" type="pres">
      <dgm:prSet presAssocID="{C5B6409A-E999-4B19-9C02-002AF887ABAD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E2EF1819-6E09-4885-91C3-45B762687DD0}" srcId="{78FFAA36-0B9D-4494-90CC-4BB02F2CC429}" destId="{C5B6409A-E999-4B19-9C02-002AF887ABAD}" srcOrd="2" destOrd="0" parTransId="{C8F0B5FE-F895-4C50-8BAE-9A9255B87BCF}" sibTransId="{93E6DA0A-9A32-4324-BF08-F92D3295B117}"/>
    <dgm:cxn modelId="{DDC4E764-DEE6-469D-919A-D1156E7211C8}" type="presOf" srcId="{C5B6409A-E999-4B19-9C02-002AF887ABAD}" destId="{D4D33F6A-3565-4B5B-A18B-90F235B4ED30}" srcOrd="0" destOrd="0" presId="urn:microsoft.com/office/officeart/2005/8/layout/chevron2"/>
    <dgm:cxn modelId="{B697A747-79E9-4566-994E-4438000E1169}" srcId="{78FFAA36-0B9D-4494-90CC-4BB02F2CC429}" destId="{726A0942-3F47-4DFA-9044-B454D0F2492A}" srcOrd="1" destOrd="0" parTransId="{6B008879-C114-4530-BA6C-F525451D9915}" sibTransId="{FE48E96A-EFD0-4B04-BCE9-ECE6F97ECF5D}"/>
    <dgm:cxn modelId="{95CFE44A-FB12-4C72-80F9-D82C53681578}" type="presOf" srcId="{89BA4F12-66D0-4673-AB3C-1FA7BFBF7708}" destId="{F596A185-AEBE-486F-93D5-C7F626B132B8}" srcOrd="0" destOrd="0" presId="urn:microsoft.com/office/officeart/2005/8/layout/chevron2"/>
    <dgm:cxn modelId="{6ED35372-4330-4F1A-A22D-0FC50B8835B2}" type="presOf" srcId="{726A0942-3F47-4DFA-9044-B454D0F2492A}" destId="{9F631ADB-4A09-4C5A-967E-4D6D31EC47D9}" srcOrd="0" destOrd="0" presId="urn:microsoft.com/office/officeart/2005/8/layout/chevron2"/>
    <dgm:cxn modelId="{B2A9E55A-4A2A-4024-B008-FB93BF4FC51E}" type="presOf" srcId="{6BCC4620-233D-4686-8744-E60CA390A37F}" destId="{A8E819FA-2E93-4F81-A8AC-7476FC289FB3}" srcOrd="0" destOrd="0" presId="urn:microsoft.com/office/officeart/2005/8/layout/chevron2"/>
    <dgm:cxn modelId="{FE618D95-3F3E-4AF1-B276-C9604E3E98F1}" type="presOf" srcId="{3D36A8C8-4374-45A9-A65F-B797C1F089F3}" destId="{237E8A11-6D27-4034-931C-E74D16139B6A}" srcOrd="0" destOrd="0" presId="urn:microsoft.com/office/officeart/2005/8/layout/chevron2"/>
    <dgm:cxn modelId="{E608B49E-5602-47D8-A413-FDA56AAF4CD5}" srcId="{726A0942-3F47-4DFA-9044-B454D0F2492A}" destId="{6BCC4620-233D-4686-8744-E60CA390A37F}" srcOrd="0" destOrd="0" parTransId="{F1878955-512E-49EC-AF5B-30B269322330}" sibTransId="{07454870-AAA3-4A01-B6ED-18C0173B0B24}"/>
    <dgm:cxn modelId="{2D3F97A3-9921-4C52-93F2-B4C76109AC2D}" srcId="{78FFAA36-0B9D-4494-90CC-4BB02F2CC429}" destId="{3D36A8C8-4374-45A9-A65F-B797C1F089F3}" srcOrd="0" destOrd="0" parTransId="{D0170A97-8906-47FD-8C07-A59269E0CF80}" sibTransId="{44EC6AC8-2138-4AC7-8D83-575962B79FF1}"/>
    <dgm:cxn modelId="{0F5ADAA9-2B30-4A36-B604-802010A48C35}" type="presOf" srcId="{F72AEFD0-B3B0-4EC6-8418-62B9C265BCA1}" destId="{D7F769E2-B427-4BF9-B285-FAD429FEC497}" srcOrd="0" destOrd="0" presId="urn:microsoft.com/office/officeart/2005/8/layout/chevron2"/>
    <dgm:cxn modelId="{A69088AA-A38A-44D5-8C15-98B1102D109B}" srcId="{3D36A8C8-4374-45A9-A65F-B797C1F089F3}" destId="{89BA4F12-66D0-4673-AB3C-1FA7BFBF7708}" srcOrd="0" destOrd="0" parTransId="{9A8EEFE7-9C14-4FEF-8426-DBA637C53473}" sibTransId="{B8574F54-AB14-4AD2-87BE-1378308FECE3}"/>
    <dgm:cxn modelId="{450F0EAF-6C9C-415C-B114-1661F439A961}" type="presOf" srcId="{78FFAA36-0B9D-4494-90CC-4BB02F2CC429}" destId="{E6118716-B3CF-4504-B813-FAABB3F8CB07}" srcOrd="0" destOrd="0" presId="urn:microsoft.com/office/officeart/2005/8/layout/chevron2"/>
    <dgm:cxn modelId="{CA686DBF-34A6-423E-99AE-2D2C1F261FDC}" srcId="{C5B6409A-E999-4B19-9C02-002AF887ABAD}" destId="{F72AEFD0-B3B0-4EC6-8418-62B9C265BCA1}" srcOrd="0" destOrd="0" parTransId="{64EEFCF7-35EE-4817-A686-AE3B53B1155C}" sibTransId="{87D93FE0-2409-4645-9EEA-C1ADDFEF1407}"/>
    <dgm:cxn modelId="{6ECAE0BE-73BF-476B-8CF6-8B75C9AED7D4}" type="presParOf" srcId="{E6118716-B3CF-4504-B813-FAABB3F8CB07}" destId="{D78DBD06-6F6E-4E24-A36B-98CA7B526D6B}" srcOrd="0" destOrd="0" presId="urn:microsoft.com/office/officeart/2005/8/layout/chevron2"/>
    <dgm:cxn modelId="{DA436FC6-6B0F-4F87-8E76-E3ABDB41EED9}" type="presParOf" srcId="{D78DBD06-6F6E-4E24-A36B-98CA7B526D6B}" destId="{237E8A11-6D27-4034-931C-E74D16139B6A}" srcOrd="0" destOrd="0" presId="urn:microsoft.com/office/officeart/2005/8/layout/chevron2"/>
    <dgm:cxn modelId="{979BB00E-154A-4BDC-9ACF-6D7D65419BD0}" type="presParOf" srcId="{D78DBD06-6F6E-4E24-A36B-98CA7B526D6B}" destId="{F596A185-AEBE-486F-93D5-C7F626B132B8}" srcOrd="1" destOrd="0" presId="urn:microsoft.com/office/officeart/2005/8/layout/chevron2"/>
    <dgm:cxn modelId="{CBBE94AE-84F8-4E31-A00F-F914A956A974}" type="presParOf" srcId="{E6118716-B3CF-4504-B813-FAABB3F8CB07}" destId="{431618A3-E45E-45AD-912E-8D92AE86E00F}" srcOrd="1" destOrd="0" presId="urn:microsoft.com/office/officeart/2005/8/layout/chevron2"/>
    <dgm:cxn modelId="{19E5C6F6-B99F-4871-A006-7C94FF3774D9}" type="presParOf" srcId="{E6118716-B3CF-4504-B813-FAABB3F8CB07}" destId="{83FE972B-BB21-472B-89DC-9464D2D7937F}" srcOrd="2" destOrd="0" presId="urn:microsoft.com/office/officeart/2005/8/layout/chevron2"/>
    <dgm:cxn modelId="{00875FD0-5F98-431E-99F7-67357BB02A53}" type="presParOf" srcId="{83FE972B-BB21-472B-89DC-9464D2D7937F}" destId="{9F631ADB-4A09-4C5A-967E-4D6D31EC47D9}" srcOrd="0" destOrd="0" presId="urn:microsoft.com/office/officeart/2005/8/layout/chevron2"/>
    <dgm:cxn modelId="{9AC77FC1-476C-4A07-BDA0-4A3BD122982B}" type="presParOf" srcId="{83FE972B-BB21-472B-89DC-9464D2D7937F}" destId="{A8E819FA-2E93-4F81-A8AC-7476FC289FB3}" srcOrd="1" destOrd="0" presId="urn:microsoft.com/office/officeart/2005/8/layout/chevron2"/>
    <dgm:cxn modelId="{D3299F2F-B839-4CAD-B193-C7F4BCA81CC1}" type="presParOf" srcId="{E6118716-B3CF-4504-B813-FAABB3F8CB07}" destId="{5E4971DF-6BCB-4E7A-A556-DFBDBFEC2262}" srcOrd="3" destOrd="0" presId="urn:microsoft.com/office/officeart/2005/8/layout/chevron2"/>
    <dgm:cxn modelId="{60C4A969-5A3C-4B63-BC76-B607F623D17B}" type="presParOf" srcId="{E6118716-B3CF-4504-B813-FAABB3F8CB07}" destId="{97E8F8D0-61A2-4E53-9865-5DD755401DC3}" srcOrd="4" destOrd="0" presId="urn:microsoft.com/office/officeart/2005/8/layout/chevron2"/>
    <dgm:cxn modelId="{AE3ED83C-244A-4706-A703-69F7B738ACF8}" type="presParOf" srcId="{97E8F8D0-61A2-4E53-9865-5DD755401DC3}" destId="{D4D33F6A-3565-4B5B-A18B-90F235B4ED30}" srcOrd="0" destOrd="0" presId="urn:microsoft.com/office/officeart/2005/8/layout/chevron2"/>
    <dgm:cxn modelId="{EDE652E2-50AC-4636-A079-F068733A9A8C}" type="presParOf" srcId="{97E8F8D0-61A2-4E53-9865-5DD755401DC3}" destId="{D7F769E2-B427-4BF9-B285-FAD429FEC49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8FADE6-332E-4DA8-B692-A01F235D75BE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6C8F51-C969-4F18-8857-1B2B5AF38E44}">
      <dgm:prSet phldrT="[Text]"/>
      <dgm:spPr/>
      <dgm:t>
        <a:bodyPr/>
        <a:lstStyle/>
        <a:p>
          <a:r>
            <a:rPr lang="en-US" dirty="0"/>
            <a:t>Presence of similar strategies among funds.</a:t>
          </a:r>
        </a:p>
      </dgm:t>
    </dgm:pt>
    <dgm:pt modelId="{A5602A6B-FF4F-4E42-993C-F964282F8FD2}" type="parTrans" cxnId="{E783FDC6-0A19-4CE1-8985-D311F2092D48}">
      <dgm:prSet/>
      <dgm:spPr/>
      <dgm:t>
        <a:bodyPr/>
        <a:lstStyle/>
        <a:p>
          <a:endParaRPr lang="en-US"/>
        </a:p>
      </dgm:t>
    </dgm:pt>
    <dgm:pt modelId="{4666B267-C3D5-402A-9C38-1C7D3671A3C9}" type="sibTrans" cxnId="{E783FDC6-0A19-4CE1-8985-D311F2092D48}">
      <dgm:prSet/>
      <dgm:spPr/>
      <dgm:t>
        <a:bodyPr/>
        <a:lstStyle/>
        <a:p>
          <a:endParaRPr lang="en-US"/>
        </a:p>
      </dgm:t>
    </dgm:pt>
    <dgm:pt modelId="{9867D509-B758-4831-80EC-59E7E3FEE161}">
      <dgm:prSet phldrT="[Text]" custT="1"/>
      <dgm:spPr/>
      <dgm:t>
        <a:bodyPr/>
        <a:lstStyle/>
        <a:p>
          <a:r>
            <a:rPr lang="en-US" sz="2400" dirty="0"/>
            <a:t>Produce correlated residuals from commonly used models.</a:t>
          </a:r>
        </a:p>
      </dgm:t>
    </dgm:pt>
    <dgm:pt modelId="{71219A11-D150-4A4D-9CF9-2A71BFD132C6}" type="parTrans" cxnId="{246CDAD4-3BEC-4FD4-B69D-CDC4EFE7B82A}">
      <dgm:prSet/>
      <dgm:spPr/>
      <dgm:t>
        <a:bodyPr/>
        <a:lstStyle/>
        <a:p>
          <a:endParaRPr lang="en-US"/>
        </a:p>
      </dgm:t>
    </dgm:pt>
    <dgm:pt modelId="{98867802-3F30-422B-A387-4860E9C97B9E}" type="sibTrans" cxnId="{246CDAD4-3BEC-4FD4-B69D-CDC4EFE7B82A}">
      <dgm:prSet/>
      <dgm:spPr/>
      <dgm:t>
        <a:bodyPr/>
        <a:lstStyle/>
        <a:p>
          <a:endParaRPr lang="en-US"/>
        </a:p>
      </dgm:t>
    </dgm:pt>
    <dgm:pt modelId="{ECD4A2FF-AEB4-4EEF-806D-7DB5E76DE350}">
      <dgm:prSet phldrT="[Text]" custT="1"/>
      <dgm:spPr/>
      <dgm:t>
        <a:bodyPr/>
        <a:lstStyle/>
        <a:p>
          <a:r>
            <a:rPr lang="en-US" sz="3200" dirty="0"/>
            <a:t>Difficult to get data.</a:t>
          </a:r>
        </a:p>
      </dgm:t>
    </dgm:pt>
    <dgm:pt modelId="{6D1C3CB7-6430-48A0-A857-7DA69AEE5567}" type="parTrans" cxnId="{3F800299-22B3-451C-A3AA-D2D69C28439E}">
      <dgm:prSet/>
      <dgm:spPr/>
      <dgm:t>
        <a:bodyPr/>
        <a:lstStyle/>
        <a:p>
          <a:endParaRPr lang="en-US"/>
        </a:p>
      </dgm:t>
    </dgm:pt>
    <dgm:pt modelId="{F1D6ED0D-F12A-4745-94D7-3BAD89AFD270}" type="sibTrans" cxnId="{3F800299-22B3-451C-A3AA-D2D69C28439E}">
      <dgm:prSet/>
      <dgm:spPr/>
      <dgm:t>
        <a:bodyPr/>
        <a:lstStyle/>
        <a:p>
          <a:endParaRPr lang="en-US"/>
        </a:p>
      </dgm:t>
    </dgm:pt>
    <dgm:pt modelId="{4606B160-EBDA-4AD3-B328-4CC06BD325CE}">
      <dgm:prSet phldrT="[Text]" custT="1"/>
      <dgm:spPr/>
      <dgm:t>
        <a:bodyPr/>
        <a:lstStyle/>
        <a:p>
          <a:r>
            <a:rPr lang="en-US" sz="2400" dirty="0"/>
            <a:t>Inaccessibility to portfolio holdings data about commonalities in practice.</a:t>
          </a:r>
        </a:p>
      </dgm:t>
    </dgm:pt>
    <dgm:pt modelId="{CA66EAC1-86FB-4803-B249-C5D625F94460}" type="parTrans" cxnId="{5423EF87-A396-4D42-88DB-39FC173235B0}">
      <dgm:prSet/>
      <dgm:spPr/>
      <dgm:t>
        <a:bodyPr/>
        <a:lstStyle/>
        <a:p>
          <a:endParaRPr lang="en-US"/>
        </a:p>
      </dgm:t>
    </dgm:pt>
    <dgm:pt modelId="{C682725B-3F16-4847-8610-8A8AD1FE8185}" type="sibTrans" cxnId="{5423EF87-A396-4D42-88DB-39FC173235B0}">
      <dgm:prSet/>
      <dgm:spPr/>
      <dgm:t>
        <a:bodyPr/>
        <a:lstStyle/>
        <a:p>
          <a:endParaRPr lang="en-US"/>
        </a:p>
      </dgm:t>
    </dgm:pt>
    <dgm:pt modelId="{85470449-6436-44F2-A10C-923EA8EA230D}">
      <dgm:prSet phldrT="[Text]" custT="1"/>
      <dgm:spPr/>
      <dgm:t>
        <a:bodyPr/>
        <a:lstStyle/>
        <a:p>
          <a:r>
            <a:rPr lang="en-US" sz="2400" dirty="0"/>
            <a:t>Reduce the power of such models to separate skilled managers.</a:t>
          </a:r>
        </a:p>
      </dgm:t>
    </dgm:pt>
    <dgm:pt modelId="{51D0D707-7363-478A-B302-72261EE00D22}" type="parTrans" cxnId="{FAB2282F-2DD7-43BC-8C8B-CD739A1BA13A}">
      <dgm:prSet/>
      <dgm:spPr/>
      <dgm:t>
        <a:bodyPr/>
        <a:lstStyle/>
        <a:p>
          <a:endParaRPr lang="en-US"/>
        </a:p>
      </dgm:t>
    </dgm:pt>
    <dgm:pt modelId="{AD9700F5-D71A-49D9-BBFB-D757488DD8CF}" type="sibTrans" cxnId="{FAB2282F-2DD7-43BC-8C8B-CD739A1BA13A}">
      <dgm:prSet/>
      <dgm:spPr/>
      <dgm:t>
        <a:bodyPr/>
        <a:lstStyle/>
        <a:p>
          <a:endParaRPr lang="en-US"/>
        </a:p>
      </dgm:t>
    </dgm:pt>
    <dgm:pt modelId="{66F42560-9FD9-4603-992E-2A7EF82FF76A}">
      <dgm:prSet phldrT="[Text]" custT="1"/>
      <dgm:spPr/>
      <dgm:t>
        <a:bodyPr/>
        <a:lstStyle/>
        <a:p>
          <a:r>
            <a:rPr lang="en-US" sz="2400" dirty="0"/>
            <a:t>Infrequently disclosed portfolio holdings for mutual funds.</a:t>
          </a:r>
        </a:p>
      </dgm:t>
    </dgm:pt>
    <dgm:pt modelId="{C2F6F889-6506-49FD-9357-0DC80EAD19E8}" type="parTrans" cxnId="{667D76D4-405F-4155-9A94-6AFE4FED15B9}">
      <dgm:prSet/>
      <dgm:spPr/>
      <dgm:t>
        <a:bodyPr/>
        <a:lstStyle/>
        <a:p>
          <a:endParaRPr lang="en-US"/>
        </a:p>
      </dgm:t>
    </dgm:pt>
    <dgm:pt modelId="{B9E43618-2CE2-4B20-8AC9-634FB1C9372D}" type="sibTrans" cxnId="{667D76D4-405F-4155-9A94-6AFE4FED15B9}">
      <dgm:prSet/>
      <dgm:spPr/>
      <dgm:t>
        <a:bodyPr/>
        <a:lstStyle/>
        <a:p>
          <a:endParaRPr lang="en-US"/>
        </a:p>
      </dgm:t>
    </dgm:pt>
    <dgm:pt modelId="{E80398A4-2C9A-4EE4-9772-EDEB392AF88B}" type="pres">
      <dgm:prSet presAssocID="{758FADE6-332E-4DA8-B692-A01F235D75BE}" presName="linear" presStyleCnt="0">
        <dgm:presLayoutVars>
          <dgm:animLvl val="lvl"/>
          <dgm:resizeHandles val="exact"/>
        </dgm:presLayoutVars>
      </dgm:prSet>
      <dgm:spPr/>
    </dgm:pt>
    <dgm:pt modelId="{C02A4793-0B37-44FC-93FD-A68531579CB5}" type="pres">
      <dgm:prSet presAssocID="{1C6C8F51-C969-4F18-8857-1B2B5AF38E4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30BFF4B-C7D7-4FEF-ACC8-188006273EB8}" type="pres">
      <dgm:prSet presAssocID="{1C6C8F51-C969-4F18-8857-1B2B5AF38E44}" presName="childText" presStyleLbl="revTx" presStyleIdx="0" presStyleCnt="2">
        <dgm:presLayoutVars>
          <dgm:bulletEnabled val="1"/>
        </dgm:presLayoutVars>
      </dgm:prSet>
      <dgm:spPr/>
    </dgm:pt>
    <dgm:pt modelId="{32D01A18-D8D8-410B-B32E-BAB0BD1044FA}" type="pres">
      <dgm:prSet presAssocID="{ECD4A2FF-AEB4-4EEF-806D-7DB5E76DE350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3A7C4ADD-EA1C-4475-876C-AACA4120FB80}" type="pres">
      <dgm:prSet presAssocID="{ECD4A2FF-AEB4-4EEF-806D-7DB5E76DE350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73F81501-AF5A-46CE-9E13-6BF2F46EAEB2}" type="presOf" srcId="{9867D509-B758-4831-80EC-59E7E3FEE161}" destId="{330BFF4B-C7D7-4FEF-ACC8-188006273EB8}" srcOrd="0" destOrd="0" presId="urn:microsoft.com/office/officeart/2005/8/layout/vList2"/>
    <dgm:cxn modelId="{3F727D26-5C78-40C2-BD2B-03AE561C3705}" type="presOf" srcId="{4606B160-EBDA-4AD3-B328-4CC06BD325CE}" destId="{3A7C4ADD-EA1C-4475-876C-AACA4120FB80}" srcOrd="0" destOrd="0" presId="urn:microsoft.com/office/officeart/2005/8/layout/vList2"/>
    <dgm:cxn modelId="{FAB2282F-2DD7-43BC-8C8B-CD739A1BA13A}" srcId="{1C6C8F51-C969-4F18-8857-1B2B5AF38E44}" destId="{85470449-6436-44F2-A10C-923EA8EA230D}" srcOrd="1" destOrd="0" parTransId="{51D0D707-7363-478A-B302-72261EE00D22}" sibTransId="{AD9700F5-D71A-49D9-BBFB-D757488DD8CF}"/>
    <dgm:cxn modelId="{9FFA0044-F2A3-43C5-AB53-1B71AE81E8A8}" type="presOf" srcId="{1C6C8F51-C969-4F18-8857-1B2B5AF38E44}" destId="{C02A4793-0B37-44FC-93FD-A68531579CB5}" srcOrd="0" destOrd="0" presId="urn:microsoft.com/office/officeart/2005/8/layout/vList2"/>
    <dgm:cxn modelId="{E197376A-7637-4FF0-82BC-2BA7CC83580C}" type="presOf" srcId="{66F42560-9FD9-4603-992E-2A7EF82FF76A}" destId="{3A7C4ADD-EA1C-4475-876C-AACA4120FB80}" srcOrd="0" destOrd="1" presId="urn:microsoft.com/office/officeart/2005/8/layout/vList2"/>
    <dgm:cxn modelId="{16F17F7B-60E3-4B12-B521-7FFB5FF42794}" type="presOf" srcId="{85470449-6436-44F2-A10C-923EA8EA230D}" destId="{330BFF4B-C7D7-4FEF-ACC8-188006273EB8}" srcOrd="0" destOrd="1" presId="urn:microsoft.com/office/officeart/2005/8/layout/vList2"/>
    <dgm:cxn modelId="{5423EF87-A396-4D42-88DB-39FC173235B0}" srcId="{ECD4A2FF-AEB4-4EEF-806D-7DB5E76DE350}" destId="{4606B160-EBDA-4AD3-B328-4CC06BD325CE}" srcOrd="0" destOrd="0" parTransId="{CA66EAC1-86FB-4803-B249-C5D625F94460}" sibTransId="{C682725B-3F16-4847-8610-8A8AD1FE8185}"/>
    <dgm:cxn modelId="{3F800299-22B3-451C-A3AA-D2D69C28439E}" srcId="{758FADE6-332E-4DA8-B692-A01F235D75BE}" destId="{ECD4A2FF-AEB4-4EEF-806D-7DB5E76DE350}" srcOrd="1" destOrd="0" parTransId="{6D1C3CB7-6430-48A0-A857-7DA69AEE5567}" sibTransId="{F1D6ED0D-F12A-4745-94D7-3BAD89AFD270}"/>
    <dgm:cxn modelId="{B6CAEFC2-A7B0-4D8B-AF88-75F23D3BAE5A}" type="presOf" srcId="{758FADE6-332E-4DA8-B692-A01F235D75BE}" destId="{E80398A4-2C9A-4EE4-9772-EDEB392AF88B}" srcOrd="0" destOrd="0" presId="urn:microsoft.com/office/officeart/2005/8/layout/vList2"/>
    <dgm:cxn modelId="{E783FDC6-0A19-4CE1-8985-D311F2092D48}" srcId="{758FADE6-332E-4DA8-B692-A01F235D75BE}" destId="{1C6C8F51-C969-4F18-8857-1B2B5AF38E44}" srcOrd="0" destOrd="0" parTransId="{A5602A6B-FF4F-4E42-993C-F964282F8FD2}" sibTransId="{4666B267-C3D5-402A-9C38-1C7D3671A3C9}"/>
    <dgm:cxn modelId="{667D76D4-405F-4155-9A94-6AFE4FED15B9}" srcId="{ECD4A2FF-AEB4-4EEF-806D-7DB5E76DE350}" destId="{66F42560-9FD9-4603-992E-2A7EF82FF76A}" srcOrd="1" destOrd="0" parTransId="{C2F6F889-6506-49FD-9357-0DC80EAD19E8}" sibTransId="{B9E43618-2CE2-4B20-8AC9-634FB1C9372D}"/>
    <dgm:cxn modelId="{246CDAD4-3BEC-4FD4-B69D-CDC4EFE7B82A}" srcId="{1C6C8F51-C969-4F18-8857-1B2B5AF38E44}" destId="{9867D509-B758-4831-80EC-59E7E3FEE161}" srcOrd="0" destOrd="0" parTransId="{71219A11-D150-4A4D-9CF9-2A71BFD132C6}" sibTransId="{98867802-3F30-422B-A387-4860E9C97B9E}"/>
    <dgm:cxn modelId="{4CAA65E6-47EE-407D-AC89-1E41E9DF5C67}" type="presOf" srcId="{ECD4A2FF-AEB4-4EEF-806D-7DB5E76DE350}" destId="{32D01A18-D8D8-410B-B32E-BAB0BD1044FA}" srcOrd="0" destOrd="0" presId="urn:microsoft.com/office/officeart/2005/8/layout/vList2"/>
    <dgm:cxn modelId="{0403634D-1B24-4BD3-9F4A-85199DF5A1E8}" type="presParOf" srcId="{E80398A4-2C9A-4EE4-9772-EDEB392AF88B}" destId="{C02A4793-0B37-44FC-93FD-A68531579CB5}" srcOrd="0" destOrd="0" presId="urn:microsoft.com/office/officeart/2005/8/layout/vList2"/>
    <dgm:cxn modelId="{BC5E03AD-5682-4C17-A9C1-72004C24B9A1}" type="presParOf" srcId="{E80398A4-2C9A-4EE4-9772-EDEB392AF88B}" destId="{330BFF4B-C7D7-4FEF-ACC8-188006273EB8}" srcOrd="1" destOrd="0" presId="urn:microsoft.com/office/officeart/2005/8/layout/vList2"/>
    <dgm:cxn modelId="{52C07C2D-E941-42E1-8EBD-B064652FF3E3}" type="presParOf" srcId="{E80398A4-2C9A-4EE4-9772-EDEB392AF88B}" destId="{32D01A18-D8D8-410B-B32E-BAB0BD1044FA}" srcOrd="2" destOrd="0" presId="urn:microsoft.com/office/officeart/2005/8/layout/vList2"/>
    <dgm:cxn modelId="{FD8D6087-702C-4A63-A4D9-C0A3DED18743}" type="presParOf" srcId="{E80398A4-2C9A-4EE4-9772-EDEB392AF88B}" destId="{3A7C4ADD-EA1C-4475-876C-AACA4120FB80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F662914-7025-4FE6-BE2B-15CA24924C4C}" type="doc">
      <dgm:prSet loTypeId="urn:microsoft.com/office/officeart/2005/8/layout/pList1" loCatId="list" qsTypeId="urn:microsoft.com/office/officeart/2005/8/quickstyle/simple4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1D81EB45-0E25-412D-96B1-53A172848836}">
      <dgm:prSet phldrT="[Text]" custT="1"/>
      <dgm:spPr/>
      <dgm:t>
        <a:bodyPr/>
        <a:lstStyle/>
        <a:p>
          <a:r>
            <a:rPr lang="en-US" sz="2800" dirty="0"/>
            <a:t>Fund Returns</a:t>
          </a:r>
        </a:p>
      </dgm:t>
    </dgm:pt>
    <dgm:pt modelId="{2ACC845D-2721-41F8-BC1C-8DA9CBD65F26}" type="parTrans" cxnId="{9C8E9203-FE3F-4EDD-8F6F-DADD14CF8984}">
      <dgm:prSet/>
      <dgm:spPr/>
      <dgm:t>
        <a:bodyPr/>
        <a:lstStyle/>
        <a:p>
          <a:endParaRPr lang="en-US"/>
        </a:p>
      </dgm:t>
    </dgm:pt>
    <dgm:pt modelId="{EC218560-265D-4104-8BA5-2D7834A69B9F}" type="sibTrans" cxnId="{9C8E9203-FE3F-4EDD-8F6F-DADD14CF8984}">
      <dgm:prSet/>
      <dgm:spPr/>
      <dgm:t>
        <a:bodyPr/>
        <a:lstStyle/>
        <a:p>
          <a:endParaRPr lang="en-US"/>
        </a:p>
      </dgm:t>
    </dgm:pt>
    <dgm:pt modelId="{9C0BDDC4-3478-4693-801A-5EC6A9F50BFC}">
      <dgm:prSet phldrT="[Text]" custT="1"/>
      <dgm:spPr/>
      <dgm:t>
        <a:bodyPr/>
        <a:lstStyle/>
        <a:p>
          <a:r>
            <a:rPr lang="en-US" sz="2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Rockwell" panose="02060603020205020403"/>
              <a:ea typeface="+mn-ea"/>
              <a:cs typeface="+mn-cs"/>
            </a:rPr>
            <a:t>Investment</a:t>
          </a:r>
          <a:r>
            <a:rPr lang="en-US" sz="2200" kern="1200" dirty="0"/>
            <a:t> </a:t>
          </a:r>
          <a:r>
            <a:rPr lang="en-US" sz="2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Rockwell" panose="02060603020205020403"/>
              <a:ea typeface="+mn-ea"/>
              <a:cs typeface="+mn-cs"/>
            </a:rPr>
            <a:t>Objective</a:t>
          </a:r>
        </a:p>
      </dgm:t>
    </dgm:pt>
    <dgm:pt modelId="{B757A25B-D11E-4DED-AD49-9633631B9BE6}" type="parTrans" cxnId="{8BC2F5B6-823B-4903-B810-73E32335ACF8}">
      <dgm:prSet/>
      <dgm:spPr/>
      <dgm:t>
        <a:bodyPr/>
        <a:lstStyle/>
        <a:p>
          <a:endParaRPr lang="en-US"/>
        </a:p>
      </dgm:t>
    </dgm:pt>
    <dgm:pt modelId="{25167CBC-B812-4B91-8FB7-D67B2725BFCD}" type="sibTrans" cxnId="{8BC2F5B6-823B-4903-B810-73E32335ACF8}">
      <dgm:prSet/>
      <dgm:spPr/>
      <dgm:t>
        <a:bodyPr/>
        <a:lstStyle/>
        <a:p>
          <a:endParaRPr lang="en-US"/>
        </a:p>
      </dgm:t>
    </dgm:pt>
    <dgm:pt modelId="{93F6D337-4B48-492C-AD84-27AEAFA35237}">
      <dgm:prSet phldrT="[Text]" custT="1"/>
      <dgm:spPr/>
      <dgm:t>
        <a:bodyPr/>
        <a:lstStyle/>
        <a:p>
          <a:r>
            <a:rPr lang="en-US" sz="2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Rockwell" panose="02060603020205020403"/>
              <a:ea typeface="+mn-ea"/>
              <a:cs typeface="+mn-cs"/>
            </a:rPr>
            <a:t>Simple</a:t>
          </a:r>
        </a:p>
      </dgm:t>
    </dgm:pt>
    <dgm:pt modelId="{A88BC882-95D9-4878-AFBA-987D961EF5A4}" type="parTrans" cxnId="{99541515-163B-4D05-8DCF-11CC46A319B0}">
      <dgm:prSet/>
      <dgm:spPr/>
      <dgm:t>
        <a:bodyPr/>
        <a:lstStyle/>
        <a:p>
          <a:endParaRPr lang="en-US"/>
        </a:p>
      </dgm:t>
    </dgm:pt>
    <dgm:pt modelId="{5B0D821A-6FFA-41A5-9AE4-67386774CE4B}" type="sibTrans" cxnId="{99541515-163B-4D05-8DCF-11CC46A319B0}">
      <dgm:prSet/>
      <dgm:spPr/>
      <dgm:t>
        <a:bodyPr/>
        <a:lstStyle/>
        <a:p>
          <a:endParaRPr lang="en-US"/>
        </a:p>
      </dgm:t>
    </dgm:pt>
    <dgm:pt modelId="{39D18F90-68BB-48DE-85C5-803591B313B6}">
      <dgm:prSet phldrT="[Text]" custT="1"/>
      <dgm:spPr/>
      <dgm:t>
        <a:bodyPr/>
        <a:lstStyle/>
        <a:p>
          <a:r>
            <a:rPr lang="en-US" sz="2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Rockwell" panose="02060603020205020403"/>
              <a:ea typeface="+mn-ea"/>
              <a:cs typeface="+mn-cs"/>
            </a:rPr>
            <a:t>Easily</a:t>
          </a:r>
          <a:r>
            <a:rPr lang="en-US" sz="2200" kern="1200" dirty="0"/>
            <a:t> </a:t>
          </a:r>
          <a:r>
            <a:rPr lang="en-US" sz="2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Rockwell" panose="02060603020205020403"/>
              <a:ea typeface="+mn-ea"/>
              <a:cs typeface="+mn-cs"/>
            </a:rPr>
            <a:t>Implementable</a:t>
          </a:r>
        </a:p>
      </dgm:t>
    </dgm:pt>
    <dgm:pt modelId="{7911AE88-7D62-48AD-A50D-E5497718C69D}" type="parTrans" cxnId="{378FAB33-A4FE-4183-9228-235CA4EB3EB0}">
      <dgm:prSet/>
      <dgm:spPr/>
      <dgm:t>
        <a:bodyPr/>
        <a:lstStyle/>
        <a:p>
          <a:endParaRPr lang="en-US"/>
        </a:p>
      </dgm:t>
    </dgm:pt>
    <dgm:pt modelId="{2975C9B0-F2DF-4ED4-9656-28597DE3E69D}" type="sibTrans" cxnId="{378FAB33-A4FE-4183-9228-235CA4EB3EB0}">
      <dgm:prSet/>
      <dgm:spPr/>
      <dgm:t>
        <a:bodyPr/>
        <a:lstStyle/>
        <a:p>
          <a:endParaRPr lang="en-US"/>
        </a:p>
      </dgm:t>
    </dgm:pt>
    <dgm:pt modelId="{12A5B5EA-D562-4CB2-88B9-4FAB17D48505}" type="pres">
      <dgm:prSet presAssocID="{8F662914-7025-4FE6-BE2B-15CA24924C4C}" presName="Name0" presStyleCnt="0">
        <dgm:presLayoutVars>
          <dgm:dir/>
          <dgm:resizeHandles val="exact"/>
        </dgm:presLayoutVars>
      </dgm:prSet>
      <dgm:spPr/>
    </dgm:pt>
    <dgm:pt modelId="{E6D125EE-AF0E-4902-9B2F-F734AF52ECB3}" type="pres">
      <dgm:prSet presAssocID="{1D81EB45-0E25-412D-96B1-53A172848836}" presName="compNode" presStyleCnt="0"/>
      <dgm:spPr/>
    </dgm:pt>
    <dgm:pt modelId="{6717C017-CCA8-46AC-AA03-936A37D4A76A}" type="pres">
      <dgm:prSet presAssocID="{1D81EB45-0E25-412D-96B1-53A172848836}" presName="pict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23000" b="-23000"/>
          </a:stretch>
        </a:blipFill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72D860E0-1CB1-47AC-AE5E-505E725AE9BE}" type="pres">
      <dgm:prSet presAssocID="{1D81EB45-0E25-412D-96B1-53A172848836}" presName="textRect" presStyleLbl="revTx" presStyleIdx="0" presStyleCnt="4" custLinFactNeighborX="-216" custLinFactNeighborY="5437">
        <dgm:presLayoutVars>
          <dgm:bulletEnabled val="1"/>
        </dgm:presLayoutVars>
      </dgm:prSet>
      <dgm:spPr/>
    </dgm:pt>
    <dgm:pt modelId="{CB3BC3A0-C8AF-4BCA-82D4-D3207334ABA3}" type="pres">
      <dgm:prSet presAssocID="{EC218560-265D-4104-8BA5-2D7834A69B9F}" presName="sibTrans" presStyleLbl="sibTrans2D1" presStyleIdx="0" presStyleCnt="0"/>
      <dgm:spPr/>
    </dgm:pt>
    <dgm:pt modelId="{7C9AF1CC-B880-4AB0-939F-0FBFD42DCFBF}" type="pres">
      <dgm:prSet presAssocID="{9C0BDDC4-3478-4693-801A-5EC6A9F50BFC}" presName="compNode" presStyleCnt="0"/>
      <dgm:spPr/>
    </dgm:pt>
    <dgm:pt modelId="{E2BAE9E6-046E-4A85-9C05-BFB9C807C168}" type="pres">
      <dgm:prSet presAssocID="{9C0BDDC4-3478-4693-801A-5EC6A9F50BFC}" presName="pict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23000" b="-23000"/>
          </a:stretch>
        </a:blipFill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DB5A0A94-052B-485B-AE51-69FE3CC00394}" type="pres">
      <dgm:prSet presAssocID="{9C0BDDC4-3478-4693-801A-5EC6A9F50BFC}" presName="textRect" presStyleLbl="revTx" presStyleIdx="1" presStyleCnt="4" custScaleX="113491" custLinFactNeighborY="9786">
        <dgm:presLayoutVars>
          <dgm:bulletEnabled val="1"/>
        </dgm:presLayoutVars>
      </dgm:prSet>
      <dgm:spPr/>
    </dgm:pt>
    <dgm:pt modelId="{9E99B660-8E60-4081-9C63-5BEBB93D5221}" type="pres">
      <dgm:prSet presAssocID="{25167CBC-B812-4B91-8FB7-D67B2725BFCD}" presName="sibTrans" presStyleLbl="sibTrans2D1" presStyleIdx="0" presStyleCnt="0"/>
      <dgm:spPr/>
    </dgm:pt>
    <dgm:pt modelId="{E3AC4704-48EC-46AF-92E2-8435E2C43E34}" type="pres">
      <dgm:prSet presAssocID="{93F6D337-4B48-492C-AD84-27AEAFA35237}" presName="compNode" presStyleCnt="0"/>
      <dgm:spPr/>
    </dgm:pt>
    <dgm:pt modelId="{9AEFDE57-38A3-4203-8A85-E56A8A9C66EB}" type="pres">
      <dgm:prSet presAssocID="{93F6D337-4B48-492C-AD84-27AEAFA35237}" presName="pict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23000" b="-23000"/>
          </a:stretch>
        </a:blipFill>
      </dgm:spPr>
      <dgm:extLst>
        <a:ext uri="{E40237B7-FDA0-4F09-8148-C483321AD2D9}">
          <dgm14:cNvPr xmlns:dgm14="http://schemas.microsoft.com/office/drawing/2010/diagram" id="0" name="" descr="Checklist"/>
        </a:ext>
      </dgm:extLst>
    </dgm:pt>
    <dgm:pt modelId="{9E80EF37-2188-40DE-ACDB-B30E217C15D0}" type="pres">
      <dgm:prSet presAssocID="{93F6D337-4B48-492C-AD84-27AEAFA35237}" presName="textRect" presStyleLbl="revTx" presStyleIdx="2" presStyleCnt="4" custLinFactNeighborX="403" custLinFactNeighborY="14136">
        <dgm:presLayoutVars>
          <dgm:bulletEnabled val="1"/>
        </dgm:presLayoutVars>
      </dgm:prSet>
      <dgm:spPr/>
    </dgm:pt>
    <dgm:pt modelId="{A7F68CB0-27D1-4EED-AB70-97E87ACFC5B0}" type="pres">
      <dgm:prSet presAssocID="{5B0D821A-6FFA-41A5-9AE4-67386774CE4B}" presName="sibTrans" presStyleLbl="sibTrans2D1" presStyleIdx="0" presStyleCnt="0"/>
      <dgm:spPr/>
    </dgm:pt>
    <dgm:pt modelId="{9BE58BCC-AB4A-406B-A20A-D6B4C3AC4BE9}" type="pres">
      <dgm:prSet presAssocID="{39D18F90-68BB-48DE-85C5-803591B313B6}" presName="compNode" presStyleCnt="0"/>
      <dgm:spPr/>
    </dgm:pt>
    <dgm:pt modelId="{0AC89037-352E-4FAD-8E13-6739550A9C06}" type="pres">
      <dgm:prSet presAssocID="{39D18F90-68BB-48DE-85C5-803591B313B6}" presName="pict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t="-23000" b="-23000"/>
          </a:stretch>
        </a:blipFill>
      </dgm:spPr>
      <dgm:extLst>
        <a:ext uri="{E40237B7-FDA0-4F09-8148-C483321AD2D9}">
          <dgm14:cNvPr xmlns:dgm14="http://schemas.microsoft.com/office/drawing/2010/diagram" id="0" name="" descr="Single gear"/>
        </a:ext>
      </dgm:extLst>
    </dgm:pt>
    <dgm:pt modelId="{753773C4-AE0E-437D-94F7-A3D92873B743}" type="pres">
      <dgm:prSet presAssocID="{39D18F90-68BB-48DE-85C5-803591B313B6}" presName="textRect" presStyleLbl="revTx" presStyleIdx="3" presStyleCnt="4" custScaleX="141849" custLinFactNeighborX="-8030" custLinFactNeighborY="8699">
        <dgm:presLayoutVars>
          <dgm:bulletEnabled val="1"/>
        </dgm:presLayoutVars>
      </dgm:prSet>
      <dgm:spPr/>
    </dgm:pt>
  </dgm:ptLst>
  <dgm:cxnLst>
    <dgm:cxn modelId="{9C8E9203-FE3F-4EDD-8F6F-DADD14CF8984}" srcId="{8F662914-7025-4FE6-BE2B-15CA24924C4C}" destId="{1D81EB45-0E25-412D-96B1-53A172848836}" srcOrd="0" destOrd="0" parTransId="{2ACC845D-2721-41F8-BC1C-8DA9CBD65F26}" sibTransId="{EC218560-265D-4104-8BA5-2D7834A69B9F}"/>
    <dgm:cxn modelId="{D237DD0F-0077-482F-A4E9-FB4A0CE82C53}" type="presOf" srcId="{93F6D337-4B48-492C-AD84-27AEAFA35237}" destId="{9E80EF37-2188-40DE-ACDB-B30E217C15D0}" srcOrd="0" destOrd="0" presId="urn:microsoft.com/office/officeart/2005/8/layout/pList1"/>
    <dgm:cxn modelId="{8DDE4F12-D7F9-4E17-A832-4D9DCE226591}" type="presOf" srcId="{39D18F90-68BB-48DE-85C5-803591B313B6}" destId="{753773C4-AE0E-437D-94F7-A3D92873B743}" srcOrd="0" destOrd="0" presId="urn:microsoft.com/office/officeart/2005/8/layout/pList1"/>
    <dgm:cxn modelId="{99541515-163B-4D05-8DCF-11CC46A319B0}" srcId="{8F662914-7025-4FE6-BE2B-15CA24924C4C}" destId="{93F6D337-4B48-492C-AD84-27AEAFA35237}" srcOrd="2" destOrd="0" parTransId="{A88BC882-95D9-4878-AFBA-987D961EF5A4}" sibTransId="{5B0D821A-6FFA-41A5-9AE4-67386774CE4B}"/>
    <dgm:cxn modelId="{C3BA2A15-2822-4639-A45D-2969653E78C6}" type="presOf" srcId="{8F662914-7025-4FE6-BE2B-15CA24924C4C}" destId="{12A5B5EA-D562-4CB2-88B9-4FAB17D48505}" srcOrd="0" destOrd="0" presId="urn:microsoft.com/office/officeart/2005/8/layout/pList1"/>
    <dgm:cxn modelId="{378FAB33-A4FE-4183-9228-235CA4EB3EB0}" srcId="{8F662914-7025-4FE6-BE2B-15CA24924C4C}" destId="{39D18F90-68BB-48DE-85C5-803591B313B6}" srcOrd="3" destOrd="0" parTransId="{7911AE88-7D62-48AD-A50D-E5497718C69D}" sibTransId="{2975C9B0-F2DF-4ED4-9656-28597DE3E69D}"/>
    <dgm:cxn modelId="{A294123C-3049-40B9-8CA3-3C2FD170808F}" type="presOf" srcId="{25167CBC-B812-4B91-8FB7-D67B2725BFCD}" destId="{9E99B660-8E60-4081-9C63-5BEBB93D5221}" srcOrd="0" destOrd="0" presId="urn:microsoft.com/office/officeart/2005/8/layout/pList1"/>
    <dgm:cxn modelId="{8BC2F5B6-823B-4903-B810-73E32335ACF8}" srcId="{8F662914-7025-4FE6-BE2B-15CA24924C4C}" destId="{9C0BDDC4-3478-4693-801A-5EC6A9F50BFC}" srcOrd="1" destOrd="0" parTransId="{B757A25B-D11E-4DED-AD49-9633631B9BE6}" sibTransId="{25167CBC-B812-4B91-8FB7-D67B2725BFCD}"/>
    <dgm:cxn modelId="{0CAE23E7-1309-404B-B3DC-47693F824302}" type="presOf" srcId="{1D81EB45-0E25-412D-96B1-53A172848836}" destId="{72D860E0-1CB1-47AC-AE5E-505E725AE9BE}" srcOrd="0" destOrd="0" presId="urn:microsoft.com/office/officeart/2005/8/layout/pList1"/>
    <dgm:cxn modelId="{4022AFED-AEE1-4540-A6AD-9F3472E1CEE3}" type="presOf" srcId="{9C0BDDC4-3478-4693-801A-5EC6A9F50BFC}" destId="{DB5A0A94-052B-485B-AE51-69FE3CC00394}" srcOrd="0" destOrd="0" presId="urn:microsoft.com/office/officeart/2005/8/layout/pList1"/>
    <dgm:cxn modelId="{A23AB0F2-7473-428B-B26F-DE97BF358235}" type="presOf" srcId="{5B0D821A-6FFA-41A5-9AE4-67386774CE4B}" destId="{A7F68CB0-27D1-4EED-AB70-97E87ACFC5B0}" srcOrd="0" destOrd="0" presId="urn:microsoft.com/office/officeart/2005/8/layout/pList1"/>
    <dgm:cxn modelId="{89B250F6-2757-41DE-AD9B-9F2EB3D17CCA}" type="presOf" srcId="{EC218560-265D-4104-8BA5-2D7834A69B9F}" destId="{CB3BC3A0-C8AF-4BCA-82D4-D3207334ABA3}" srcOrd="0" destOrd="0" presId="urn:microsoft.com/office/officeart/2005/8/layout/pList1"/>
    <dgm:cxn modelId="{15F63A4C-735D-4D81-BCCA-CD0CAF4394B2}" type="presParOf" srcId="{12A5B5EA-D562-4CB2-88B9-4FAB17D48505}" destId="{E6D125EE-AF0E-4902-9B2F-F734AF52ECB3}" srcOrd="0" destOrd="0" presId="urn:microsoft.com/office/officeart/2005/8/layout/pList1"/>
    <dgm:cxn modelId="{6D9A6F86-153A-44D5-8CCF-A08822546198}" type="presParOf" srcId="{E6D125EE-AF0E-4902-9B2F-F734AF52ECB3}" destId="{6717C017-CCA8-46AC-AA03-936A37D4A76A}" srcOrd="0" destOrd="0" presId="urn:microsoft.com/office/officeart/2005/8/layout/pList1"/>
    <dgm:cxn modelId="{250D00D5-562D-43F1-A8E9-343A6B8B8FC9}" type="presParOf" srcId="{E6D125EE-AF0E-4902-9B2F-F734AF52ECB3}" destId="{72D860E0-1CB1-47AC-AE5E-505E725AE9BE}" srcOrd="1" destOrd="0" presId="urn:microsoft.com/office/officeart/2005/8/layout/pList1"/>
    <dgm:cxn modelId="{3C7B4A7F-C1CF-4EEB-9064-83241D13B0B0}" type="presParOf" srcId="{12A5B5EA-D562-4CB2-88B9-4FAB17D48505}" destId="{CB3BC3A0-C8AF-4BCA-82D4-D3207334ABA3}" srcOrd="1" destOrd="0" presId="urn:microsoft.com/office/officeart/2005/8/layout/pList1"/>
    <dgm:cxn modelId="{2C95C215-1460-40D4-A858-7881FF14021D}" type="presParOf" srcId="{12A5B5EA-D562-4CB2-88B9-4FAB17D48505}" destId="{7C9AF1CC-B880-4AB0-939F-0FBFD42DCFBF}" srcOrd="2" destOrd="0" presId="urn:microsoft.com/office/officeart/2005/8/layout/pList1"/>
    <dgm:cxn modelId="{4432B477-358E-482B-8DDF-2DBFB98F124D}" type="presParOf" srcId="{7C9AF1CC-B880-4AB0-939F-0FBFD42DCFBF}" destId="{E2BAE9E6-046E-4A85-9C05-BFB9C807C168}" srcOrd="0" destOrd="0" presId="urn:microsoft.com/office/officeart/2005/8/layout/pList1"/>
    <dgm:cxn modelId="{F756DC08-4719-42B5-B5C0-8DFB8207103B}" type="presParOf" srcId="{7C9AF1CC-B880-4AB0-939F-0FBFD42DCFBF}" destId="{DB5A0A94-052B-485B-AE51-69FE3CC00394}" srcOrd="1" destOrd="0" presId="urn:microsoft.com/office/officeart/2005/8/layout/pList1"/>
    <dgm:cxn modelId="{C04BC0CF-6B87-489D-AAB4-6488334EA595}" type="presParOf" srcId="{12A5B5EA-D562-4CB2-88B9-4FAB17D48505}" destId="{9E99B660-8E60-4081-9C63-5BEBB93D5221}" srcOrd="3" destOrd="0" presId="urn:microsoft.com/office/officeart/2005/8/layout/pList1"/>
    <dgm:cxn modelId="{A924F5BE-96C2-49AD-8572-9BB559E49E0C}" type="presParOf" srcId="{12A5B5EA-D562-4CB2-88B9-4FAB17D48505}" destId="{E3AC4704-48EC-46AF-92E2-8435E2C43E34}" srcOrd="4" destOrd="0" presId="urn:microsoft.com/office/officeart/2005/8/layout/pList1"/>
    <dgm:cxn modelId="{5F5FC84F-7D13-44F8-80A5-FA908DF84288}" type="presParOf" srcId="{E3AC4704-48EC-46AF-92E2-8435E2C43E34}" destId="{9AEFDE57-38A3-4203-8A85-E56A8A9C66EB}" srcOrd="0" destOrd="0" presId="urn:microsoft.com/office/officeart/2005/8/layout/pList1"/>
    <dgm:cxn modelId="{A1B28836-26C3-42FE-AA16-11A9F686DE7F}" type="presParOf" srcId="{E3AC4704-48EC-46AF-92E2-8435E2C43E34}" destId="{9E80EF37-2188-40DE-ACDB-B30E217C15D0}" srcOrd="1" destOrd="0" presId="urn:microsoft.com/office/officeart/2005/8/layout/pList1"/>
    <dgm:cxn modelId="{CCAF279E-788B-496E-8636-F52D57A34391}" type="presParOf" srcId="{12A5B5EA-D562-4CB2-88B9-4FAB17D48505}" destId="{A7F68CB0-27D1-4EED-AB70-97E87ACFC5B0}" srcOrd="5" destOrd="0" presId="urn:microsoft.com/office/officeart/2005/8/layout/pList1"/>
    <dgm:cxn modelId="{CEE43479-79C5-499F-899A-42BF807CB042}" type="presParOf" srcId="{12A5B5EA-D562-4CB2-88B9-4FAB17D48505}" destId="{9BE58BCC-AB4A-406B-A20A-D6B4C3AC4BE9}" srcOrd="6" destOrd="0" presId="urn:microsoft.com/office/officeart/2005/8/layout/pList1"/>
    <dgm:cxn modelId="{EE932964-0CF4-479B-825A-99F6D93DEC09}" type="presParOf" srcId="{9BE58BCC-AB4A-406B-A20A-D6B4C3AC4BE9}" destId="{0AC89037-352E-4FAD-8E13-6739550A9C06}" srcOrd="0" destOrd="0" presId="urn:microsoft.com/office/officeart/2005/8/layout/pList1"/>
    <dgm:cxn modelId="{A1BAD993-93A0-4118-A0B9-725816B8D2B2}" type="presParOf" srcId="{9BE58BCC-AB4A-406B-A20A-D6B4C3AC4BE9}" destId="{753773C4-AE0E-437D-94F7-A3D92873B743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3746CC8-D664-4B10-AC79-E0F032BFF2E2}" type="doc">
      <dgm:prSet loTypeId="urn:microsoft.com/office/officeart/2005/8/layout/venn3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3CE636D-C8D4-45C1-B8D7-70876C086809}">
      <dgm:prSet phldrT="[Text]" custT="1"/>
      <dgm:spPr/>
      <dgm:t>
        <a:bodyPr/>
        <a:lstStyle/>
        <a:p>
          <a:r>
            <a:rPr lang="en-US" sz="2000" dirty="0">
              <a:solidFill>
                <a:schemeClr val="bg1"/>
              </a:solidFill>
            </a:rPr>
            <a:t>Identify the best active strategies.</a:t>
          </a:r>
          <a:endParaRPr lang="en-US" sz="2000" dirty="0"/>
        </a:p>
      </dgm:t>
    </dgm:pt>
    <dgm:pt modelId="{D676D391-8570-4498-88EA-9F2D97E6625D}" type="parTrans" cxnId="{09F4EF15-A5EC-42AB-8F56-47B7EC63F277}">
      <dgm:prSet/>
      <dgm:spPr/>
      <dgm:t>
        <a:bodyPr/>
        <a:lstStyle/>
        <a:p>
          <a:endParaRPr lang="en-US"/>
        </a:p>
      </dgm:t>
    </dgm:pt>
    <dgm:pt modelId="{A10176E2-1F8A-44EE-95C9-509F8A509D14}" type="sibTrans" cxnId="{09F4EF15-A5EC-42AB-8F56-47B7EC63F277}">
      <dgm:prSet/>
      <dgm:spPr/>
      <dgm:t>
        <a:bodyPr/>
        <a:lstStyle/>
        <a:p>
          <a:endParaRPr lang="en-US"/>
        </a:p>
      </dgm:t>
    </dgm:pt>
    <dgm:pt modelId="{906BD879-6F49-4EAA-B140-AC2B6CAA2633}">
      <dgm:prSet phldrT="[Text]" custT="1"/>
      <dgm:spPr/>
      <dgm:t>
        <a:bodyPr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prstClr val="white"/>
              </a:solidFill>
              <a:latin typeface="Rockwell" panose="02060603020205020403"/>
              <a:ea typeface="+mn-ea"/>
              <a:cs typeface="+mn-cs"/>
            </a:rPr>
            <a:t>Capture commonalities dynamically</a:t>
          </a:r>
          <a:r>
            <a:rPr lang="en-US" sz="2400" kern="1200" dirty="0">
              <a:solidFill>
                <a:prstClr val="white"/>
              </a:solidFill>
              <a:latin typeface="Rockwell" panose="02060603020205020403"/>
              <a:ea typeface="+mn-ea"/>
              <a:cs typeface="+mn-cs"/>
            </a:rPr>
            <a:t>.</a:t>
          </a:r>
        </a:p>
      </dgm:t>
    </dgm:pt>
    <dgm:pt modelId="{75EA61DB-FEE2-45C4-BD50-3E43C7A4DCF6}" type="parTrans" cxnId="{09BF0D27-8CF8-4D98-B871-1565203C93D6}">
      <dgm:prSet/>
      <dgm:spPr/>
      <dgm:t>
        <a:bodyPr/>
        <a:lstStyle/>
        <a:p>
          <a:endParaRPr lang="en-US"/>
        </a:p>
      </dgm:t>
    </dgm:pt>
    <dgm:pt modelId="{C72A38C2-E4EE-41A2-9ABE-836CC98ED2E7}" type="sibTrans" cxnId="{09BF0D27-8CF8-4D98-B871-1565203C93D6}">
      <dgm:prSet/>
      <dgm:spPr/>
      <dgm:t>
        <a:bodyPr/>
        <a:lstStyle/>
        <a:p>
          <a:endParaRPr lang="en-US"/>
        </a:p>
      </dgm:t>
    </dgm:pt>
    <dgm:pt modelId="{48902E96-93E9-4242-9C4E-9565D1CBDCE8}">
      <dgm:prSet phldrT="[Text]" custT="1"/>
      <dgm:spPr/>
      <dgm:t>
        <a:bodyPr/>
        <a:lstStyle/>
        <a:p>
          <a:r>
            <a:rPr lang="en-US" sz="2000" dirty="0" err="1">
              <a:solidFill>
                <a:schemeClr val="bg1"/>
              </a:solidFill>
            </a:rPr>
            <a:t>Allowes</a:t>
          </a:r>
          <a:r>
            <a:rPr lang="en-US" sz="2000" dirty="0">
              <a:solidFill>
                <a:schemeClr val="bg1"/>
              </a:solidFill>
            </a:rPr>
            <a:t> evaluation of  the performance of any fund.</a:t>
          </a:r>
        </a:p>
      </dgm:t>
    </dgm:pt>
    <dgm:pt modelId="{6F3E8662-E003-4BB3-A9C1-F3BA0D5BB5A4}" type="parTrans" cxnId="{29412FA8-DFB6-43DB-95B0-53AB919CA7C6}">
      <dgm:prSet/>
      <dgm:spPr/>
      <dgm:t>
        <a:bodyPr/>
        <a:lstStyle/>
        <a:p>
          <a:endParaRPr lang="en-US"/>
        </a:p>
      </dgm:t>
    </dgm:pt>
    <dgm:pt modelId="{33FF8470-EB84-43A3-A507-A7A6321B300D}" type="sibTrans" cxnId="{29412FA8-DFB6-43DB-95B0-53AB919CA7C6}">
      <dgm:prSet/>
      <dgm:spPr/>
      <dgm:t>
        <a:bodyPr/>
        <a:lstStyle/>
        <a:p>
          <a:endParaRPr lang="en-US"/>
        </a:p>
      </dgm:t>
    </dgm:pt>
    <dgm:pt modelId="{D23F54D2-BB64-4486-8404-5308AD6E4717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Tradable Assets</a:t>
          </a:r>
        </a:p>
      </dgm:t>
    </dgm:pt>
    <dgm:pt modelId="{EFF67CE9-9551-4C84-8EC2-EE0CD713BF88}" type="parTrans" cxnId="{A8427EAF-EE7E-4C27-9193-C637351C0F8E}">
      <dgm:prSet/>
      <dgm:spPr/>
      <dgm:t>
        <a:bodyPr/>
        <a:lstStyle/>
        <a:p>
          <a:endParaRPr lang="en-US"/>
        </a:p>
      </dgm:t>
    </dgm:pt>
    <dgm:pt modelId="{9401BD68-C648-4315-8381-7E23680BF47E}" type="sibTrans" cxnId="{A8427EAF-EE7E-4C27-9193-C637351C0F8E}">
      <dgm:prSet/>
      <dgm:spPr/>
      <dgm:t>
        <a:bodyPr/>
        <a:lstStyle/>
        <a:p>
          <a:endParaRPr lang="en-US"/>
        </a:p>
      </dgm:t>
    </dgm:pt>
    <dgm:pt modelId="{5C8DDEA8-EA2F-4071-9780-CDDEE5870867}" type="pres">
      <dgm:prSet presAssocID="{43746CC8-D664-4B10-AC79-E0F032BFF2E2}" presName="Name0" presStyleCnt="0">
        <dgm:presLayoutVars>
          <dgm:dir/>
          <dgm:resizeHandles val="exact"/>
        </dgm:presLayoutVars>
      </dgm:prSet>
      <dgm:spPr/>
    </dgm:pt>
    <dgm:pt modelId="{8E4D084F-01A2-4D15-B9DE-68D6B1B46C10}" type="pres">
      <dgm:prSet presAssocID="{D3CE636D-C8D4-45C1-B8D7-70876C086809}" presName="Name5" presStyleLbl="vennNode1" presStyleIdx="0" presStyleCnt="4">
        <dgm:presLayoutVars>
          <dgm:bulletEnabled val="1"/>
        </dgm:presLayoutVars>
      </dgm:prSet>
      <dgm:spPr/>
    </dgm:pt>
    <dgm:pt modelId="{BD4FF9D1-1EAA-4542-B35B-05D7ED5C5279}" type="pres">
      <dgm:prSet presAssocID="{A10176E2-1F8A-44EE-95C9-509F8A509D14}" presName="space" presStyleCnt="0"/>
      <dgm:spPr/>
    </dgm:pt>
    <dgm:pt modelId="{4EFB3FBC-2243-472D-AE2C-1A740088B6E2}" type="pres">
      <dgm:prSet presAssocID="{906BD879-6F49-4EAA-B140-AC2B6CAA2633}" presName="Name5" presStyleLbl="vennNode1" presStyleIdx="1" presStyleCnt="4">
        <dgm:presLayoutVars>
          <dgm:bulletEnabled val="1"/>
        </dgm:presLayoutVars>
      </dgm:prSet>
      <dgm:spPr/>
    </dgm:pt>
    <dgm:pt modelId="{EEF3A5E7-7285-450A-9BC6-015F2F8D8363}" type="pres">
      <dgm:prSet presAssocID="{C72A38C2-E4EE-41A2-9ABE-836CC98ED2E7}" presName="space" presStyleCnt="0"/>
      <dgm:spPr/>
    </dgm:pt>
    <dgm:pt modelId="{9F8BA5FF-6C6A-4CF9-8792-0C9120C4E2CE}" type="pres">
      <dgm:prSet presAssocID="{48902E96-93E9-4242-9C4E-9565D1CBDCE8}" presName="Name5" presStyleLbl="vennNode1" presStyleIdx="2" presStyleCnt="4">
        <dgm:presLayoutVars>
          <dgm:bulletEnabled val="1"/>
        </dgm:presLayoutVars>
      </dgm:prSet>
      <dgm:spPr/>
    </dgm:pt>
    <dgm:pt modelId="{FE588BA1-B751-401D-AA2B-9990BCA0532A}" type="pres">
      <dgm:prSet presAssocID="{33FF8470-EB84-43A3-A507-A7A6321B300D}" presName="space" presStyleCnt="0"/>
      <dgm:spPr/>
    </dgm:pt>
    <dgm:pt modelId="{4A0C629C-037C-4CB8-AAE8-1DF0D725AC74}" type="pres">
      <dgm:prSet presAssocID="{D23F54D2-BB64-4486-8404-5308AD6E4717}" presName="Name5" presStyleLbl="vennNode1" presStyleIdx="3" presStyleCnt="4">
        <dgm:presLayoutVars>
          <dgm:bulletEnabled val="1"/>
        </dgm:presLayoutVars>
      </dgm:prSet>
      <dgm:spPr/>
    </dgm:pt>
  </dgm:ptLst>
  <dgm:cxnLst>
    <dgm:cxn modelId="{09F4EF15-A5EC-42AB-8F56-47B7EC63F277}" srcId="{43746CC8-D664-4B10-AC79-E0F032BFF2E2}" destId="{D3CE636D-C8D4-45C1-B8D7-70876C086809}" srcOrd="0" destOrd="0" parTransId="{D676D391-8570-4498-88EA-9F2D97E6625D}" sibTransId="{A10176E2-1F8A-44EE-95C9-509F8A509D14}"/>
    <dgm:cxn modelId="{B6D3DA24-6E8C-46DF-B477-67852B1377FB}" type="presOf" srcId="{43746CC8-D664-4B10-AC79-E0F032BFF2E2}" destId="{5C8DDEA8-EA2F-4071-9780-CDDEE5870867}" srcOrd="0" destOrd="0" presId="urn:microsoft.com/office/officeart/2005/8/layout/venn3"/>
    <dgm:cxn modelId="{09BF0D27-8CF8-4D98-B871-1565203C93D6}" srcId="{43746CC8-D664-4B10-AC79-E0F032BFF2E2}" destId="{906BD879-6F49-4EAA-B140-AC2B6CAA2633}" srcOrd="1" destOrd="0" parTransId="{75EA61DB-FEE2-45C4-BD50-3E43C7A4DCF6}" sibTransId="{C72A38C2-E4EE-41A2-9ABE-836CC98ED2E7}"/>
    <dgm:cxn modelId="{C6643728-995C-4A7C-9314-5DFE0CA217DA}" type="presOf" srcId="{48902E96-93E9-4242-9C4E-9565D1CBDCE8}" destId="{9F8BA5FF-6C6A-4CF9-8792-0C9120C4E2CE}" srcOrd="0" destOrd="0" presId="urn:microsoft.com/office/officeart/2005/8/layout/venn3"/>
    <dgm:cxn modelId="{78FAB150-77FD-4BB7-896D-8840E0B297DA}" type="presOf" srcId="{906BD879-6F49-4EAA-B140-AC2B6CAA2633}" destId="{4EFB3FBC-2243-472D-AE2C-1A740088B6E2}" srcOrd="0" destOrd="0" presId="urn:microsoft.com/office/officeart/2005/8/layout/venn3"/>
    <dgm:cxn modelId="{7E712372-0F41-45DC-B57D-6DB747E8752A}" type="presOf" srcId="{D3CE636D-C8D4-45C1-B8D7-70876C086809}" destId="{8E4D084F-01A2-4D15-B9DE-68D6B1B46C10}" srcOrd="0" destOrd="0" presId="urn:microsoft.com/office/officeart/2005/8/layout/venn3"/>
    <dgm:cxn modelId="{6BA0D573-8138-4E44-A5B8-829EC1AB8221}" type="presOf" srcId="{D23F54D2-BB64-4486-8404-5308AD6E4717}" destId="{4A0C629C-037C-4CB8-AAE8-1DF0D725AC74}" srcOrd="0" destOrd="0" presId="urn:microsoft.com/office/officeart/2005/8/layout/venn3"/>
    <dgm:cxn modelId="{29412FA8-DFB6-43DB-95B0-53AB919CA7C6}" srcId="{43746CC8-D664-4B10-AC79-E0F032BFF2E2}" destId="{48902E96-93E9-4242-9C4E-9565D1CBDCE8}" srcOrd="2" destOrd="0" parTransId="{6F3E8662-E003-4BB3-A9C1-F3BA0D5BB5A4}" sibTransId="{33FF8470-EB84-43A3-A507-A7A6321B300D}"/>
    <dgm:cxn modelId="{A8427EAF-EE7E-4C27-9193-C637351C0F8E}" srcId="{43746CC8-D664-4B10-AC79-E0F032BFF2E2}" destId="{D23F54D2-BB64-4486-8404-5308AD6E4717}" srcOrd="3" destOrd="0" parTransId="{EFF67CE9-9551-4C84-8EC2-EE0CD713BF88}" sibTransId="{9401BD68-C648-4315-8381-7E23680BF47E}"/>
    <dgm:cxn modelId="{5FBF9635-0E56-4E3C-AF79-1FF114825424}" type="presParOf" srcId="{5C8DDEA8-EA2F-4071-9780-CDDEE5870867}" destId="{8E4D084F-01A2-4D15-B9DE-68D6B1B46C10}" srcOrd="0" destOrd="0" presId="urn:microsoft.com/office/officeart/2005/8/layout/venn3"/>
    <dgm:cxn modelId="{55EBD047-573F-4617-9C62-D333C1697C31}" type="presParOf" srcId="{5C8DDEA8-EA2F-4071-9780-CDDEE5870867}" destId="{BD4FF9D1-1EAA-4542-B35B-05D7ED5C5279}" srcOrd="1" destOrd="0" presId="urn:microsoft.com/office/officeart/2005/8/layout/venn3"/>
    <dgm:cxn modelId="{17842B7C-EA7A-41E8-A4FF-BB5E1EC054AB}" type="presParOf" srcId="{5C8DDEA8-EA2F-4071-9780-CDDEE5870867}" destId="{4EFB3FBC-2243-472D-AE2C-1A740088B6E2}" srcOrd="2" destOrd="0" presId="urn:microsoft.com/office/officeart/2005/8/layout/venn3"/>
    <dgm:cxn modelId="{B4BBCCFF-F748-41B0-8819-ABF85C3C5E61}" type="presParOf" srcId="{5C8DDEA8-EA2F-4071-9780-CDDEE5870867}" destId="{EEF3A5E7-7285-450A-9BC6-015F2F8D8363}" srcOrd="3" destOrd="0" presId="urn:microsoft.com/office/officeart/2005/8/layout/venn3"/>
    <dgm:cxn modelId="{AEE231EA-1774-49EF-AE90-4D72D29E0D96}" type="presParOf" srcId="{5C8DDEA8-EA2F-4071-9780-CDDEE5870867}" destId="{9F8BA5FF-6C6A-4CF9-8792-0C9120C4E2CE}" srcOrd="4" destOrd="0" presId="urn:microsoft.com/office/officeart/2005/8/layout/venn3"/>
    <dgm:cxn modelId="{CEDED7E6-A299-4246-AF3C-8B2573B670B1}" type="presParOf" srcId="{5C8DDEA8-EA2F-4071-9780-CDDEE5870867}" destId="{FE588BA1-B751-401D-AA2B-9990BCA0532A}" srcOrd="5" destOrd="0" presId="urn:microsoft.com/office/officeart/2005/8/layout/venn3"/>
    <dgm:cxn modelId="{85B11888-B9D1-449D-A374-BBDC9691064B}" type="presParOf" srcId="{5C8DDEA8-EA2F-4071-9780-CDDEE5870867}" destId="{4A0C629C-037C-4CB8-AAE8-1DF0D725AC74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9441496-A11A-4330-B54E-90DFFD0B66CA}" type="doc">
      <dgm:prSet loTypeId="urn:microsoft.com/office/officeart/2005/8/layout/pyramid2" loCatId="pyramid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2FEFB5-C7A8-47A0-98B1-4500D84D6B46}">
      <dgm:prSet phldrT="[Text]"/>
      <dgm:spPr/>
      <dgm:t>
        <a:bodyPr/>
        <a:lstStyle/>
        <a:p>
          <a:r>
            <a:rPr lang="en-US" dirty="0"/>
            <a:t>Growth</a:t>
          </a:r>
        </a:p>
      </dgm:t>
    </dgm:pt>
    <dgm:pt modelId="{CAC7A776-CC58-4D83-892A-662D129507FC}" type="sibTrans" cxnId="{73E7FE39-F1A2-4EC5-90C1-5E64D29B1A1A}">
      <dgm:prSet/>
      <dgm:spPr/>
      <dgm:t>
        <a:bodyPr/>
        <a:lstStyle/>
        <a:p>
          <a:endParaRPr lang="en-US"/>
        </a:p>
      </dgm:t>
    </dgm:pt>
    <dgm:pt modelId="{624E8076-2F9A-4558-833A-60644CAE187C}" type="parTrans" cxnId="{73E7FE39-F1A2-4EC5-90C1-5E64D29B1A1A}">
      <dgm:prSet/>
      <dgm:spPr/>
      <dgm:t>
        <a:bodyPr/>
        <a:lstStyle/>
        <a:p>
          <a:endParaRPr lang="en-US"/>
        </a:p>
      </dgm:t>
    </dgm:pt>
    <dgm:pt modelId="{046626D2-FF44-47EE-B946-6999558E2041}">
      <dgm:prSet phldrT="[Text]"/>
      <dgm:spPr/>
      <dgm:t>
        <a:bodyPr/>
        <a:lstStyle/>
        <a:p>
          <a:r>
            <a:rPr lang="en-US" dirty="0"/>
            <a:t>Value</a:t>
          </a:r>
        </a:p>
      </dgm:t>
    </dgm:pt>
    <dgm:pt modelId="{3AC072CD-1009-4F1F-8A1C-98A8A1CB8024}" type="sibTrans" cxnId="{ACA4A3C2-1A34-43C2-B0DF-343C42960D4B}">
      <dgm:prSet/>
      <dgm:spPr/>
      <dgm:t>
        <a:bodyPr/>
        <a:lstStyle/>
        <a:p>
          <a:endParaRPr lang="en-US"/>
        </a:p>
      </dgm:t>
    </dgm:pt>
    <dgm:pt modelId="{89D8BDBA-24B0-4D7E-A404-E1C0F93F16E5}" type="parTrans" cxnId="{ACA4A3C2-1A34-43C2-B0DF-343C42960D4B}">
      <dgm:prSet/>
      <dgm:spPr/>
      <dgm:t>
        <a:bodyPr/>
        <a:lstStyle/>
        <a:p>
          <a:endParaRPr lang="en-US"/>
        </a:p>
      </dgm:t>
    </dgm:pt>
    <dgm:pt modelId="{52041DEE-5BD3-4DEC-B020-0C833FDB510F}">
      <dgm:prSet phldrT="[Text]" custT="1"/>
      <dgm:spPr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6350" cap="flat" cmpd="sng" algn="ctr">
          <a:solidFill>
            <a:srgbClr val="D34817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133350" tIns="133350" rIns="133350" bIns="133350" numCol="1" spcCol="1270" anchor="ctr" anchorCtr="0"/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Rockwell" panose="02060603020205020403"/>
              <a:ea typeface="+mn-ea"/>
              <a:cs typeface="+mn-cs"/>
            </a:rPr>
            <a:t>Total</a:t>
          </a:r>
        </a:p>
      </dgm:t>
    </dgm:pt>
    <dgm:pt modelId="{DF31FEF5-7C07-41C6-AB15-1C84A5C7F594}" type="sibTrans" cxnId="{340DF042-C509-48B7-8983-A766759DACA4}">
      <dgm:prSet/>
      <dgm:spPr/>
      <dgm:t>
        <a:bodyPr/>
        <a:lstStyle/>
        <a:p>
          <a:endParaRPr lang="en-US"/>
        </a:p>
      </dgm:t>
    </dgm:pt>
    <dgm:pt modelId="{DA55C2FD-5A82-4E15-80F3-4CCD659AA8A6}" type="parTrans" cxnId="{340DF042-C509-48B7-8983-A766759DACA4}">
      <dgm:prSet/>
      <dgm:spPr/>
      <dgm:t>
        <a:bodyPr/>
        <a:lstStyle/>
        <a:p>
          <a:endParaRPr lang="en-US"/>
        </a:p>
      </dgm:t>
    </dgm:pt>
    <dgm:pt modelId="{CD2A5295-98CE-479C-AC3A-010482E3B31D}" type="pres">
      <dgm:prSet presAssocID="{29441496-A11A-4330-B54E-90DFFD0B66CA}" presName="compositeShape" presStyleCnt="0">
        <dgm:presLayoutVars>
          <dgm:dir/>
          <dgm:resizeHandles/>
        </dgm:presLayoutVars>
      </dgm:prSet>
      <dgm:spPr/>
    </dgm:pt>
    <dgm:pt modelId="{28E5FDD0-7C19-48CE-99CE-D1810D9B2490}" type="pres">
      <dgm:prSet presAssocID="{29441496-A11A-4330-B54E-90DFFD0B66CA}" presName="pyramid" presStyleLbl="node1" presStyleIdx="0" presStyleCnt="1" custScaleX="75956" custLinFactNeighborX="-72803" custLinFactNeighborY="-257"/>
      <dgm:spPr/>
    </dgm:pt>
    <dgm:pt modelId="{B8B6A05A-3456-451A-B5F3-5E71813D2909}" type="pres">
      <dgm:prSet presAssocID="{29441496-A11A-4330-B54E-90DFFD0B66CA}" presName="theList" presStyleCnt="0"/>
      <dgm:spPr/>
    </dgm:pt>
    <dgm:pt modelId="{3456155B-56C4-40E1-ADCC-C964B4442028}" type="pres">
      <dgm:prSet presAssocID="{52041DEE-5BD3-4DEC-B020-0C833FDB510F}" presName="aNode" presStyleLbl="fgAcc1" presStyleIdx="0" presStyleCnt="3" custScaleX="60280" custScaleY="29213" custLinFactX="-35105" custLinFactNeighborX="-100000" custLinFactNeighborY="989">
        <dgm:presLayoutVars>
          <dgm:bulletEnabled val="1"/>
        </dgm:presLayoutVars>
      </dgm:prSet>
      <dgm:spPr>
        <a:xfrm>
          <a:off x="1903217" y="482720"/>
          <a:ext cx="1587722" cy="959018"/>
        </a:xfrm>
        <a:prstGeom prst="roundRect">
          <a:avLst/>
        </a:prstGeom>
      </dgm:spPr>
    </dgm:pt>
    <dgm:pt modelId="{F7229157-DD6B-4EE1-9849-F54FEBFB8CD2}" type="pres">
      <dgm:prSet presAssocID="{52041DEE-5BD3-4DEC-B020-0C833FDB510F}" presName="aSpace" presStyleCnt="0"/>
      <dgm:spPr/>
    </dgm:pt>
    <dgm:pt modelId="{FFC5E530-D296-423A-A0F3-6735B83B6862}" type="pres">
      <dgm:prSet presAssocID="{046626D2-FF44-47EE-B946-6999558E2041}" presName="aNode" presStyleLbl="fgAcc1" presStyleIdx="1" presStyleCnt="3" custScaleX="67120" custScaleY="26218" custLinFactX="-30224" custLinFactNeighborX="-100000" custLinFactNeighborY="-61804">
        <dgm:presLayoutVars>
          <dgm:bulletEnabled val="1"/>
        </dgm:presLayoutVars>
      </dgm:prSet>
      <dgm:spPr/>
    </dgm:pt>
    <dgm:pt modelId="{EF0BE17B-696E-4FD0-8FA1-1FCBE74F3A47}" type="pres">
      <dgm:prSet presAssocID="{046626D2-FF44-47EE-B946-6999558E2041}" presName="aSpace" presStyleCnt="0"/>
      <dgm:spPr/>
    </dgm:pt>
    <dgm:pt modelId="{89EA2DC1-333E-42BD-92CB-7BBE73744C8F}" type="pres">
      <dgm:prSet presAssocID="{482FEFB5-C7A8-47A0-98B1-4500D84D6B46}" presName="aNode" presStyleLbl="fgAcc1" presStyleIdx="2" presStyleCnt="3" custScaleX="62619" custScaleY="28792" custLinFactX="-24636" custLinFactNeighborX="-100000" custLinFactNeighborY="-89718">
        <dgm:presLayoutVars>
          <dgm:bulletEnabled val="1"/>
        </dgm:presLayoutVars>
      </dgm:prSet>
      <dgm:spPr/>
    </dgm:pt>
    <dgm:pt modelId="{048AD78C-8DD5-4731-AFF5-CEF585FC832F}" type="pres">
      <dgm:prSet presAssocID="{482FEFB5-C7A8-47A0-98B1-4500D84D6B46}" presName="aSpace" presStyleCnt="0"/>
      <dgm:spPr/>
    </dgm:pt>
  </dgm:ptLst>
  <dgm:cxnLst>
    <dgm:cxn modelId="{E5E75B11-48B2-4B6E-AA5C-DA973B6A278B}" type="presOf" srcId="{29441496-A11A-4330-B54E-90DFFD0B66CA}" destId="{CD2A5295-98CE-479C-AC3A-010482E3B31D}" srcOrd="0" destOrd="0" presId="urn:microsoft.com/office/officeart/2005/8/layout/pyramid2"/>
    <dgm:cxn modelId="{73E7FE39-F1A2-4EC5-90C1-5E64D29B1A1A}" srcId="{29441496-A11A-4330-B54E-90DFFD0B66CA}" destId="{482FEFB5-C7A8-47A0-98B1-4500D84D6B46}" srcOrd="2" destOrd="0" parTransId="{624E8076-2F9A-4558-833A-60644CAE187C}" sibTransId="{CAC7A776-CC58-4D83-892A-662D129507FC}"/>
    <dgm:cxn modelId="{EFBE695D-830A-4547-B605-C34DE2CD218B}" type="presOf" srcId="{52041DEE-5BD3-4DEC-B020-0C833FDB510F}" destId="{3456155B-56C4-40E1-ADCC-C964B4442028}" srcOrd="0" destOrd="0" presId="urn:microsoft.com/office/officeart/2005/8/layout/pyramid2"/>
    <dgm:cxn modelId="{340DF042-C509-48B7-8983-A766759DACA4}" srcId="{29441496-A11A-4330-B54E-90DFFD0B66CA}" destId="{52041DEE-5BD3-4DEC-B020-0C833FDB510F}" srcOrd="0" destOrd="0" parTransId="{DA55C2FD-5A82-4E15-80F3-4CCD659AA8A6}" sibTransId="{DF31FEF5-7C07-41C6-AB15-1C84A5C7F594}"/>
    <dgm:cxn modelId="{CB3BCFBB-D95E-49E3-9E26-1BAD70E7A628}" type="presOf" srcId="{046626D2-FF44-47EE-B946-6999558E2041}" destId="{FFC5E530-D296-423A-A0F3-6735B83B6862}" srcOrd="0" destOrd="0" presId="urn:microsoft.com/office/officeart/2005/8/layout/pyramid2"/>
    <dgm:cxn modelId="{ACA4A3C2-1A34-43C2-B0DF-343C42960D4B}" srcId="{29441496-A11A-4330-B54E-90DFFD0B66CA}" destId="{046626D2-FF44-47EE-B946-6999558E2041}" srcOrd="1" destOrd="0" parTransId="{89D8BDBA-24B0-4D7E-A404-E1C0F93F16E5}" sibTransId="{3AC072CD-1009-4F1F-8A1C-98A8A1CB8024}"/>
    <dgm:cxn modelId="{FCE83BEB-CEB3-4D2B-A1A4-459EED65019C}" type="presOf" srcId="{482FEFB5-C7A8-47A0-98B1-4500D84D6B46}" destId="{89EA2DC1-333E-42BD-92CB-7BBE73744C8F}" srcOrd="0" destOrd="0" presId="urn:microsoft.com/office/officeart/2005/8/layout/pyramid2"/>
    <dgm:cxn modelId="{1A7E1E5C-A7BB-49D8-B460-CA987BD8F6FC}" type="presParOf" srcId="{CD2A5295-98CE-479C-AC3A-010482E3B31D}" destId="{28E5FDD0-7C19-48CE-99CE-D1810D9B2490}" srcOrd="0" destOrd="0" presId="urn:microsoft.com/office/officeart/2005/8/layout/pyramid2"/>
    <dgm:cxn modelId="{A895877C-E4EB-4942-8290-94105F3A24D8}" type="presParOf" srcId="{CD2A5295-98CE-479C-AC3A-010482E3B31D}" destId="{B8B6A05A-3456-451A-B5F3-5E71813D2909}" srcOrd="1" destOrd="0" presId="urn:microsoft.com/office/officeart/2005/8/layout/pyramid2"/>
    <dgm:cxn modelId="{0351CBD2-AA59-4C8D-BC83-66FFC79941DB}" type="presParOf" srcId="{B8B6A05A-3456-451A-B5F3-5E71813D2909}" destId="{3456155B-56C4-40E1-ADCC-C964B4442028}" srcOrd="0" destOrd="0" presId="urn:microsoft.com/office/officeart/2005/8/layout/pyramid2"/>
    <dgm:cxn modelId="{FC118708-4DF1-419E-8F22-83DAD7B4FEA8}" type="presParOf" srcId="{B8B6A05A-3456-451A-B5F3-5E71813D2909}" destId="{F7229157-DD6B-4EE1-9849-F54FEBFB8CD2}" srcOrd="1" destOrd="0" presId="urn:microsoft.com/office/officeart/2005/8/layout/pyramid2"/>
    <dgm:cxn modelId="{BDD90C64-3CB3-4AA1-8827-45A4B41360F0}" type="presParOf" srcId="{B8B6A05A-3456-451A-B5F3-5E71813D2909}" destId="{FFC5E530-D296-423A-A0F3-6735B83B6862}" srcOrd="2" destOrd="0" presId="urn:microsoft.com/office/officeart/2005/8/layout/pyramid2"/>
    <dgm:cxn modelId="{3EA568A0-CF65-4353-8605-B043A68E37A6}" type="presParOf" srcId="{B8B6A05A-3456-451A-B5F3-5E71813D2909}" destId="{EF0BE17B-696E-4FD0-8FA1-1FCBE74F3A47}" srcOrd="3" destOrd="0" presId="urn:microsoft.com/office/officeart/2005/8/layout/pyramid2"/>
    <dgm:cxn modelId="{5E23CB5E-E7C2-4100-94F7-46D886B0E112}" type="presParOf" srcId="{B8B6A05A-3456-451A-B5F3-5E71813D2909}" destId="{89EA2DC1-333E-42BD-92CB-7BBE73744C8F}" srcOrd="4" destOrd="0" presId="urn:microsoft.com/office/officeart/2005/8/layout/pyramid2"/>
    <dgm:cxn modelId="{684660FD-3973-4941-84DD-12C11FD74ADA}" type="presParOf" srcId="{B8B6A05A-3456-451A-B5F3-5E71813D2909}" destId="{048AD78C-8DD5-4731-AFF5-CEF585FC832F}" srcOrd="5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556A1C8-C1E2-43C6-9E47-0EE793E0EE0D}" type="doc">
      <dgm:prSet loTypeId="urn:microsoft.com/office/officeart/2005/8/layout/pyramid2" loCatId="pyramid" qsTypeId="urn:microsoft.com/office/officeart/2005/8/quickstyle/simple4" qsCatId="simple" csTypeId="urn:microsoft.com/office/officeart/2005/8/colors/accent1_2" csCatId="accent1" phldr="1"/>
      <dgm:spPr/>
    </dgm:pt>
    <dgm:pt modelId="{67FE0CF1-1089-40E6-8A0C-79D778C6445E}">
      <dgm:prSet phldrT="[Text]" custT="1"/>
      <dgm:spPr/>
      <dgm:t>
        <a:bodyPr/>
        <a:lstStyle/>
        <a:p>
          <a:r>
            <a:rPr lang="en-US" sz="35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Rockwell" panose="02060603020205020403"/>
              <a:ea typeface="+mn-ea"/>
              <a:cs typeface="+mn-cs"/>
            </a:rPr>
            <a:t>Total</a:t>
          </a:r>
        </a:p>
      </dgm:t>
    </dgm:pt>
    <dgm:pt modelId="{0DEF8D71-A69F-4297-97DD-67A84C18939C}" type="parTrans" cxnId="{2E4ED0B2-3D54-42F7-9A46-991C626F1041}">
      <dgm:prSet/>
      <dgm:spPr/>
      <dgm:t>
        <a:bodyPr/>
        <a:lstStyle/>
        <a:p>
          <a:endParaRPr lang="en-US"/>
        </a:p>
      </dgm:t>
    </dgm:pt>
    <dgm:pt modelId="{13424779-DD3C-4B8A-B0D9-D6FC2217CE50}" type="sibTrans" cxnId="{2E4ED0B2-3D54-42F7-9A46-991C626F1041}">
      <dgm:prSet/>
      <dgm:spPr/>
      <dgm:t>
        <a:bodyPr/>
        <a:lstStyle/>
        <a:p>
          <a:endParaRPr lang="en-US"/>
        </a:p>
      </dgm:t>
    </dgm:pt>
    <dgm:pt modelId="{2D63214A-58C9-49D8-8569-9CE5FBCE3B55}">
      <dgm:prSet phldrT="[Text]" custT="1"/>
      <dgm:spPr/>
      <dgm:t>
        <a:bodyPr/>
        <a:lstStyle/>
        <a:p>
          <a:r>
            <a:rPr lang="en-US" sz="2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Rockwell" panose="02060603020205020403"/>
              <a:ea typeface="+mn-ea"/>
              <a:cs typeface="+mn-cs"/>
            </a:rPr>
            <a:t>Value</a:t>
          </a:r>
        </a:p>
      </dgm:t>
    </dgm:pt>
    <dgm:pt modelId="{94A2C9EF-86A8-4769-B047-3207CFE7F82C}" type="sibTrans" cxnId="{6CBAD61B-933C-447F-A4EB-5D8AD8A72F7A}">
      <dgm:prSet/>
      <dgm:spPr/>
      <dgm:t>
        <a:bodyPr/>
        <a:lstStyle/>
        <a:p>
          <a:endParaRPr lang="en-US"/>
        </a:p>
      </dgm:t>
    </dgm:pt>
    <dgm:pt modelId="{5E4BF0E5-AE00-4E27-A397-7460D462E56F}" type="parTrans" cxnId="{6CBAD61B-933C-447F-A4EB-5D8AD8A72F7A}">
      <dgm:prSet/>
      <dgm:spPr/>
      <dgm:t>
        <a:bodyPr/>
        <a:lstStyle/>
        <a:p>
          <a:endParaRPr lang="en-US"/>
        </a:p>
      </dgm:t>
    </dgm:pt>
    <dgm:pt modelId="{CEDEBC17-4E5E-4566-ADEB-F507A4534316}">
      <dgm:prSet phldrT="[Text]" custT="1"/>
      <dgm:spPr/>
      <dgm:t>
        <a:bodyPr/>
        <a:lstStyle/>
        <a:p>
          <a:r>
            <a:rPr lang="en-US" sz="2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Rockwell" panose="02060603020205020403"/>
              <a:ea typeface="+mn-ea"/>
              <a:cs typeface="+mn-cs"/>
            </a:rPr>
            <a:t>Growth</a:t>
          </a:r>
        </a:p>
      </dgm:t>
    </dgm:pt>
    <dgm:pt modelId="{F04FE04E-5C03-4076-80A4-F071FDEF7F35}" type="sibTrans" cxnId="{01B7600D-1945-48AE-B967-98519C72F813}">
      <dgm:prSet/>
      <dgm:spPr/>
      <dgm:t>
        <a:bodyPr/>
        <a:lstStyle/>
        <a:p>
          <a:endParaRPr lang="en-US"/>
        </a:p>
      </dgm:t>
    </dgm:pt>
    <dgm:pt modelId="{E1A64AC1-1174-4B88-8CAA-72823C3A4324}" type="parTrans" cxnId="{01B7600D-1945-48AE-B967-98519C72F813}">
      <dgm:prSet/>
      <dgm:spPr/>
      <dgm:t>
        <a:bodyPr/>
        <a:lstStyle/>
        <a:p>
          <a:endParaRPr lang="en-US"/>
        </a:p>
      </dgm:t>
    </dgm:pt>
    <dgm:pt modelId="{FD643E99-CC03-445F-B870-FE497EA6A3C8}" type="pres">
      <dgm:prSet presAssocID="{8556A1C8-C1E2-43C6-9E47-0EE793E0EE0D}" presName="compositeShape" presStyleCnt="0">
        <dgm:presLayoutVars>
          <dgm:dir/>
          <dgm:resizeHandles/>
        </dgm:presLayoutVars>
      </dgm:prSet>
      <dgm:spPr/>
    </dgm:pt>
    <dgm:pt modelId="{2CB97B25-0F20-47DE-9D0E-FE03858A828D}" type="pres">
      <dgm:prSet presAssocID="{8556A1C8-C1E2-43C6-9E47-0EE793E0EE0D}" presName="pyramid" presStyleLbl="node1" presStyleIdx="0" presStyleCnt="1" custScaleX="146239" custLinFactNeighborX="-8492"/>
      <dgm:spPr/>
    </dgm:pt>
    <dgm:pt modelId="{2827140E-45E6-4E81-AB4A-AD9E2EF37ED1}" type="pres">
      <dgm:prSet presAssocID="{8556A1C8-C1E2-43C6-9E47-0EE793E0EE0D}" presName="theList" presStyleCnt="0"/>
      <dgm:spPr/>
    </dgm:pt>
    <dgm:pt modelId="{76D08442-77CE-48FB-B089-13526637DD98}" type="pres">
      <dgm:prSet presAssocID="{67FE0CF1-1089-40E6-8A0C-79D778C6445E}" presName="aNode" presStyleLbl="fgAcc1" presStyleIdx="0" presStyleCnt="3" custScaleX="125486" custScaleY="41758" custLinFactNeighborX="-2501" custLinFactNeighborY="-41752">
        <dgm:presLayoutVars>
          <dgm:bulletEnabled val="1"/>
        </dgm:presLayoutVars>
      </dgm:prSet>
      <dgm:spPr/>
    </dgm:pt>
    <dgm:pt modelId="{83D64E3E-2CB2-4B07-AA36-77AE4F05A9E1}" type="pres">
      <dgm:prSet presAssocID="{67FE0CF1-1089-40E6-8A0C-79D778C6445E}" presName="aSpace" presStyleCnt="0"/>
      <dgm:spPr/>
    </dgm:pt>
    <dgm:pt modelId="{4E21EC65-9DFC-46D5-9853-860E898B1FC1}" type="pres">
      <dgm:prSet presAssocID="{2D63214A-58C9-49D8-8569-9CE5FBCE3B55}" presName="aNode" presStyleLbl="fgAcc1" presStyleIdx="1" presStyleCnt="3" custScaleX="128517" custScaleY="37134" custLinFactNeighborX="1996" custLinFactNeighborY="-55944">
        <dgm:presLayoutVars>
          <dgm:bulletEnabled val="1"/>
        </dgm:presLayoutVars>
      </dgm:prSet>
      <dgm:spPr/>
    </dgm:pt>
    <dgm:pt modelId="{2319BA91-A54C-4A55-A369-7811C7B92F9E}" type="pres">
      <dgm:prSet presAssocID="{2D63214A-58C9-49D8-8569-9CE5FBCE3B55}" presName="aSpace" presStyleCnt="0"/>
      <dgm:spPr/>
    </dgm:pt>
    <dgm:pt modelId="{68AA1925-FD2F-469A-ABAE-78C9BCB2055E}" type="pres">
      <dgm:prSet presAssocID="{CEDEBC17-4E5E-4566-ADEB-F507A4534316}" presName="aNode" presStyleLbl="fgAcc1" presStyleIdx="2" presStyleCnt="3" custScaleX="122876" custScaleY="37371" custLinFactY="-835" custLinFactNeighborX="22962" custLinFactNeighborY="-100000">
        <dgm:presLayoutVars>
          <dgm:bulletEnabled val="1"/>
        </dgm:presLayoutVars>
      </dgm:prSet>
      <dgm:spPr/>
    </dgm:pt>
    <dgm:pt modelId="{F300FD42-86D3-4F28-9BF5-C7891C608F03}" type="pres">
      <dgm:prSet presAssocID="{CEDEBC17-4E5E-4566-ADEB-F507A4534316}" presName="aSpace" presStyleCnt="0"/>
      <dgm:spPr/>
    </dgm:pt>
  </dgm:ptLst>
  <dgm:cxnLst>
    <dgm:cxn modelId="{F6F57D07-69E1-4C14-AD6A-2C02A19901F2}" type="presOf" srcId="{CEDEBC17-4E5E-4566-ADEB-F507A4534316}" destId="{68AA1925-FD2F-469A-ABAE-78C9BCB2055E}" srcOrd="0" destOrd="0" presId="urn:microsoft.com/office/officeart/2005/8/layout/pyramid2"/>
    <dgm:cxn modelId="{01B7600D-1945-48AE-B967-98519C72F813}" srcId="{8556A1C8-C1E2-43C6-9E47-0EE793E0EE0D}" destId="{CEDEBC17-4E5E-4566-ADEB-F507A4534316}" srcOrd="2" destOrd="0" parTransId="{E1A64AC1-1174-4B88-8CAA-72823C3A4324}" sibTransId="{F04FE04E-5C03-4076-80A4-F071FDEF7F35}"/>
    <dgm:cxn modelId="{6CBAD61B-933C-447F-A4EB-5D8AD8A72F7A}" srcId="{8556A1C8-C1E2-43C6-9E47-0EE793E0EE0D}" destId="{2D63214A-58C9-49D8-8569-9CE5FBCE3B55}" srcOrd="1" destOrd="0" parTransId="{5E4BF0E5-AE00-4E27-A397-7460D462E56F}" sibTransId="{94A2C9EF-86A8-4769-B047-3207CFE7F82C}"/>
    <dgm:cxn modelId="{08D43878-7CCB-4876-8A0E-3147CC16DAF4}" type="presOf" srcId="{8556A1C8-C1E2-43C6-9E47-0EE793E0EE0D}" destId="{FD643E99-CC03-445F-B870-FE497EA6A3C8}" srcOrd="0" destOrd="0" presId="urn:microsoft.com/office/officeart/2005/8/layout/pyramid2"/>
    <dgm:cxn modelId="{0A3CEE79-15B6-4B8B-916E-C22D8911677D}" type="presOf" srcId="{2D63214A-58C9-49D8-8569-9CE5FBCE3B55}" destId="{4E21EC65-9DFC-46D5-9853-860E898B1FC1}" srcOrd="0" destOrd="0" presId="urn:microsoft.com/office/officeart/2005/8/layout/pyramid2"/>
    <dgm:cxn modelId="{2E4ED0B2-3D54-42F7-9A46-991C626F1041}" srcId="{8556A1C8-C1E2-43C6-9E47-0EE793E0EE0D}" destId="{67FE0CF1-1089-40E6-8A0C-79D778C6445E}" srcOrd="0" destOrd="0" parTransId="{0DEF8D71-A69F-4297-97DD-67A84C18939C}" sibTransId="{13424779-DD3C-4B8A-B0D9-D6FC2217CE50}"/>
    <dgm:cxn modelId="{296B5FF4-E5B5-4738-8A2D-E2E127DB6C90}" type="presOf" srcId="{67FE0CF1-1089-40E6-8A0C-79D778C6445E}" destId="{76D08442-77CE-48FB-B089-13526637DD98}" srcOrd="0" destOrd="0" presId="urn:microsoft.com/office/officeart/2005/8/layout/pyramid2"/>
    <dgm:cxn modelId="{0A9FA410-7248-4781-AB4D-B77176B28E5C}" type="presParOf" srcId="{FD643E99-CC03-445F-B870-FE497EA6A3C8}" destId="{2CB97B25-0F20-47DE-9D0E-FE03858A828D}" srcOrd="0" destOrd="0" presId="urn:microsoft.com/office/officeart/2005/8/layout/pyramid2"/>
    <dgm:cxn modelId="{8D48036D-D68A-45D7-96CE-572EF1E4F6A3}" type="presParOf" srcId="{FD643E99-CC03-445F-B870-FE497EA6A3C8}" destId="{2827140E-45E6-4E81-AB4A-AD9E2EF37ED1}" srcOrd="1" destOrd="0" presId="urn:microsoft.com/office/officeart/2005/8/layout/pyramid2"/>
    <dgm:cxn modelId="{2A0F20EE-DD5D-4983-9102-0CD140AA00A4}" type="presParOf" srcId="{2827140E-45E6-4E81-AB4A-AD9E2EF37ED1}" destId="{76D08442-77CE-48FB-B089-13526637DD98}" srcOrd="0" destOrd="0" presId="urn:microsoft.com/office/officeart/2005/8/layout/pyramid2"/>
    <dgm:cxn modelId="{84B37EF9-EEF4-4637-ABE2-24C61365CB0B}" type="presParOf" srcId="{2827140E-45E6-4E81-AB4A-AD9E2EF37ED1}" destId="{83D64E3E-2CB2-4B07-AA36-77AE4F05A9E1}" srcOrd="1" destOrd="0" presId="urn:microsoft.com/office/officeart/2005/8/layout/pyramid2"/>
    <dgm:cxn modelId="{F3C5DDE0-22E6-49C8-8571-20594EC932D9}" type="presParOf" srcId="{2827140E-45E6-4E81-AB4A-AD9E2EF37ED1}" destId="{4E21EC65-9DFC-46D5-9853-860E898B1FC1}" srcOrd="2" destOrd="0" presId="urn:microsoft.com/office/officeart/2005/8/layout/pyramid2"/>
    <dgm:cxn modelId="{C99223D3-C98B-41FA-8A58-EBC9EAD8C04E}" type="presParOf" srcId="{2827140E-45E6-4E81-AB4A-AD9E2EF37ED1}" destId="{2319BA91-A54C-4A55-A369-7811C7B92F9E}" srcOrd="3" destOrd="0" presId="urn:microsoft.com/office/officeart/2005/8/layout/pyramid2"/>
    <dgm:cxn modelId="{F4E9DED2-C1D6-4B25-9CAF-7431812F37A2}" type="presParOf" srcId="{2827140E-45E6-4E81-AB4A-AD9E2EF37ED1}" destId="{68AA1925-FD2F-469A-ABAE-78C9BCB2055E}" srcOrd="4" destOrd="0" presId="urn:microsoft.com/office/officeart/2005/8/layout/pyramid2"/>
    <dgm:cxn modelId="{A164E387-1EF1-4678-8B75-3724DE64C116}" type="presParOf" srcId="{2827140E-45E6-4E81-AB4A-AD9E2EF37ED1}" destId="{F300FD42-86D3-4F28-9BF5-C7891C608F03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A14317B-FB21-4C89-B9B2-F20BF9385F93}" type="doc">
      <dgm:prSet loTypeId="urn:microsoft.com/office/officeart/2005/8/layout/h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A9B86F-8B01-424C-93DB-C6D21C75B1AF}">
      <dgm:prSet phldrT="[Text]" custT="1"/>
      <dgm:spPr/>
      <dgm:t>
        <a:bodyPr/>
        <a:lstStyle/>
        <a:p>
          <a:r>
            <a:rPr lang="en-US" sz="2800" dirty="0"/>
            <a:t>Large-Capitalization</a:t>
          </a:r>
        </a:p>
      </dgm:t>
    </dgm:pt>
    <dgm:pt modelId="{B7F725B4-8CFC-4908-A3C5-40AD1868C26B}" type="parTrans" cxnId="{5DAF521A-B193-4DBC-AA76-2137C048DAAC}">
      <dgm:prSet/>
      <dgm:spPr/>
      <dgm:t>
        <a:bodyPr/>
        <a:lstStyle/>
        <a:p>
          <a:endParaRPr lang="en-US"/>
        </a:p>
      </dgm:t>
    </dgm:pt>
    <dgm:pt modelId="{ECDD5DFA-4615-4F06-A929-C627FC7D9530}" type="sibTrans" cxnId="{5DAF521A-B193-4DBC-AA76-2137C048DAAC}">
      <dgm:prSet/>
      <dgm:spPr/>
      <dgm:t>
        <a:bodyPr/>
        <a:lstStyle/>
        <a:p>
          <a:endParaRPr lang="en-US"/>
        </a:p>
      </dgm:t>
    </dgm:pt>
    <dgm:pt modelId="{351D8213-4D8C-4A52-B9E1-E8AE8E2F6D9A}">
      <dgm:prSet phldrT="[Text]" custT="1"/>
      <dgm:spPr/>
      <dgm:t>
        <a:bodyPr/>
        <a:lstStyle/>
        <a:p>
          <a:pPr>
            <a:lnSpc>
              <a:spcPct val="150000"/>
            </a:lnSpc>
            <a:spcBef>
              <a:spcPts val="600"/>
            </a:spcBef>
          </a:pPr>
          <a:r>
            <a:rPr lang="en-US" sz="2400" kern="1200" dirty="0"/>
            <a:t>Russell 1000 Value</a:t>
          </a:r>
        </a:p>
      </dgm:t>
    </dgm:pt>
    <dgm:pt modelId="{1020C46F-C45D-45E6-AEBF-73DA925C0B4F}" type="parTrans" cxnId="{2899F262-CBF2-4059-A0E6-8C0797B27F27}">
      <dgm:prSet/>
      <dgm:spPr/>
      <dgm:t>
        <a:bodyPr/>
        <a:lstStyle/>
        <a:p>
          <a:endParaRPr lang="en-US"/>
        </a:p>
      </dgm:t>
    </dgm:pt>
    <dgm:pt modelId="{FE95A4AD-F8A6-42F9-B9FB-C3CD55A4BD08}" type="sibTrans" cxnId="{2899F262-CBF2-4059-A0E6-8C0797B27F27}">
      <dgm:prSet/>
      <dgm:spPr/>
      <dgm:t>
        <a:bodyPr/>
        <a:lstStyle/>
        <a:p>
          <a:endParaRPr lang="en-US"/>
        </a:p>
      </dgm:t>
    </dgm:pt>
    <dgm:pt modelId="{31819CC7-6C08-4FB0-AC33-07DC46D64F0A}">
      <dgm:prSet phldrT="[Text]" custT="1"/>
      <dgm:spPr/>
      <dgm:t>
        <a:bodyPr/>
        <a:lstStyle/>
        <a:p>
          <a:pPr>
            <a:lnSpc>
              <a:spcPct val="150000"/>
            </a:lnSpc>
            <a:spcBef>
              <a:spcPts val="600"/>
            </a:spcBef>
          </a:pPr>
          <a:r>
            <a:rPr lang="en-US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Rockwell" panose="02060603020205020403"/>
              <a:ea typeface="+mn-ea"/>
              <a:cs typeface="+mn-cs"/>
            </a:rPr>
            <a:t>Russell 1000</a:t>
          </a:r>
        </a:p>
      </dgm:t>
    </dgm:pt>
    <dgm:pt modelId="{DDF326B0-5B7C-46A8-8698-7E2FD5CB5241}" type="parTrans" cxnId="{CB52D64B-2973-4317-89A7-B9B4EE70CEF4}">
      <dgm:prSet/>
      <dgm:spPr/>
      <dgm:t>
        <a:bodyPr/>
        <a:lstStyle/>
        <a:p>
          <a:endParaRPr lang="en-US"/>
        </a:p>
      </dgm:t>
    </dgm:pt>
    <dgm:pt modelId="{999516E0-C012-4E48-8B42-6C2B2909621E}" type="sibTrans" cxnId="{CB52D64B-2973-4317-89A7-B9B4EE70CEF4}">
      <dgm:prSet/>
      <dgm:spPr/>
      <dgm:t>
        <a:bodyPr/>
        <a:lstStyle/>
        <a:p>
          <a:endParaRPr lang="en-US"/>
        </a:p>
      </dgm:t>
    </dgm:pt>
    <dgm:pt modelId="{15CA8874-88B2-4931-B563-D0F2BCA615AB}">
      <dgm:prSet phldrT="[Text]" custT="1"/>
      <dgm:spPr/>
      <dgm:t>
        <a:bodyPr/>
        <a:lstStyle/>
        <a:p>
          <a:r>
            <a:rPr lang="en-US" sz="2800" dirty="0"/>
            <a:t>Mid-Capitalization</a:t>
          </a:r>
          <a:endParaRPr lang="en-US" sz="3200" dirty="0"/>
        </a:p>
      </dgm:t>
    </dgm:pt>
    <dgm:pt modelId="{7F8DB1BF-B9E3-479D-B85B-65F116741321}" type="parTrans" cxnId="{A8221B8D-DE04-4F9D-A886-4DBBC2CE642E}">
      <dgm:prSet/>
      <dgm:spPr/>
      <dgm:t>
        <a:bodyPr/>
        <a:lstStyle/>
        <a:p>
          <a:endParaRPr lang="en-US"/>
        </a:p>
      </dgm:t>
    </dgm:pt>
    <dgm:pt modelId="{D1BDAE97-362A-4E80-AD32-4FCFEACCE835}" type="sibTrans" cxnId="{A8221B8D-DE04-4F9D-A886-4DBBC2CE642E}">
      <dgm:prSet/>
      <dgm:spPr/>
      <dgm:t>
        <a:bodyPr/>
        <a:lstStyle/>
        <a:p>
          <a:endParaRPr lang="en-US"/>
        </a:p>
      </dgm:t>
    </dgm:pt>
    <dgm:pt modelId="{D4DB975A-3300-48ED-A3D0-71C10ED38D12}">
      <dgm:prSet phldrT="[Text]" custT="1"/>
      <dgm:spPr/>
      <dgm:t>
        <a:bodyPr/>
        <a:lstStyle/>
        <a:p>
          <a:pPr marL="228600" lvl="1" indent="-228600" algn="l" defTabSz="10668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Rockwell" panose="02060603020205020403"/>
              <a:ea typeface="+mn-ea"/>
              <a:cs typeface="+mn-cs"/>
            </a:rPr>
            <a:t>Russell Midcap Value</a:t>
          </a:r>
        </a:p>
      </dgm:t>
    </dgm:pt>
    <dgm:pt modelId="{6A7DC949-38AD-4491-A99B-0514A7BF2516}" type="parTrans" cxnId="{FB086795-E11B-4885-AC4B-72E7E3EC091A}">
      <dgm:prSet/>
      <dgm:spPr/>
      <dgm:t>
        <a:bodyPr/>
        <a:lstStyle/>
        <a:p>
          <a:endParaRPr lang="en-US"/>
        </a:p>
      </dgm:t>
    </dgm:pt>
    <dgm:pt modelId="{C23DCA2B-FBA7-457A-B906-2A6AD25083C1}" type="sibTrans" cxnId="{FB086795-E11B-4885-AC4B-72E7E3EC091A}">
      <dgm:prSet/>
      <dgm:spPr/>
      <dgm:t>
        <a:bodyPr/>
        <a:lstStyle/>
        <a:p>
          <a:endParaRPr lang="en-US"/>
        </a:p>
      </dgm:t>
    </dgm:pt>
    <dgm:pt modelId="{65CC12CE-524D-46E5-A4F4-1ABF00891E61}">
      <dgm:prSet phldrT="[Text]" custT="1"/>
      <dgm:spPr/>
      <dgm:t>
        <a:bodyPr/>
        <a:lstStyle/>
        <a:p>
          <a:pPr marL="228600" lvl="1" indent="-228600" algn="l" defTabSz="10668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Rockwell" panose="02060603020205020403"/>
              <a:ea typeface="+mn-ea"/>
              <a:cs typeface="+mn-cs"/>
            </a:rPr>
            <a:t>Russell Midcap</a:t>
          </a:r>
        </a:p>
      </dgm:t>
    </dgm:pt>
    <dgm:pt modelId="{8B040B9A-B572-4701-A9B1-0C7E42DF272D}" type="parTrans" cxnId="{3F46C931-3D5D-4200-8250-A3BC5B51ADE6}">
      <dgm:prSet/>
      <dgm:spPr/>
      <dgm:t>
        <a:bodyPr/>
        <a:lstStyle/>
        <a:p>
          <a:endParaRPr lang="en-US"/>
        </a:p>
      </dgm:t>
    </dgm:pt>
    <dgm:pt modelId="{9DAA6332-A89F-4A95-B6A7-7E4B2AA9DFA1}" type="sibTrans" cxnId="{3F46C931-3D5D-4200-8250-A3BC5B51ADE6}">
      <dgm:prSet/>
      <dgm:spPr/>
      <dgm:t>
        <a:bodyPr/>
        <a:lstStyle/>
        <a:p>
          <a:endParaRPr lang="en-US"/>
        </a:p>
      </dgm:t>
    </dgm:pt>
    <dgm:pt modelId="{007E87F6-72E9-449D-81CC-411E46221779}">
      <dgm:prSet phldrT="[Text]" custT="1"/>
      <dgm:spPr/>
      <dgm:t>
        <a:bodyPr/>
        <a:lstStyle/>
        <a:p>
          <a:r>
            <a:rPr lang="en-US" sz="2800" dirty="0"/>
            <a:t>Small-Capitalization</a:t>
          </a:r>
          <a:endParaRPr lang="en-US" sz="3200" dirty="0"/>
        </a:p>
      </dgm:t>
    </dgm:pt>
    <dgm:pt modelId="{CE5814B4-47CE-402A-A602-B0E446EE7359}" type="parTrans" cxnId="{773B2DEE-FA0A-4337-9E46-7CA3F28A7626}">
      <dgm:prSet/>
      <dgm:spPr/>
      <dgm:t>
        <a:bodyPr/>
        <a:lstStyle/>
        <a:p>
          <a:endParaRPr lang="en-US"/>
        </a:p>
      </dgm:t>
    </dgm:pt>
    <dgm:pt modelId="{B3A77387-4022-4F29-A16A-2FE4859B326B}" type="sibTrans" cxnId="{773B2DEE-FA0A-4337-9E46-7CA3F28A7626}">
      <dgm:prSet/>
      <dgm:spPr/>
      <dgm:t>
        <a:bodyPr/>
        <a:lstStyle/>
        <a:p>
          <a:endParaRPr lang="en-US"/>
        </a:p>
      </dgm:t>
    </dgm:pt>
    <dgm:pt modelId="{1526ACA7-05F4-4259-8EB4-B07BD6CB49E8}">
      <dgm:prSet phldrT="[Text]" custT="1"/>
      <dgm:spPr/>
      <dgm:t>
        <a:bodyPr/>
        <a:lstStyle/>
        <a:p>
          <a:pPr marL="228600" lvl="1" indent="-228600" algn="l" defTabSz="10668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Rockwell" panose="02060603020205020403"/>
              <a:ea typeface="+mn-ea"/>
              <a:cs typeface="+mn-cs"/>
            </a:rPr>
            <a:t>Russell 2000 Value</a:t>
          </a:r>
        </a:p>
      </dgm:t>
    </dgm:pt>
    <dgm:pt modelId="{4FF20A9A-BB7A-4086-8801-1644182F5A15}" type="parTrans" cxnId="{AD0306C8-9084-40E1-A938-D1C5A0069556}">
      <dgm:prSet/>
      <dgm:spPr/>
      <dgm:t>
        <a:bodyPr/>
        <a:lstStyle/>
        <a:p>
          <a:endParaRPr lang="en-US"/>
        </a:p>
      </dgm:t>
    </dgm:pt>
    <dgm:pt modelId="{04DF0C33-E9DB-4DF2-9193-11DE5C19C1F3}" type="sibTrans" cxnId="{AD0306C8-9084-40E1-A938-D1C5A0069556}">
      <dgm:prSet/>
      <dgm:spPr/>
      <dgm:t>
        <a:bodyPr/>
        <a:lstStyle/>
        <a:p>
          <a:endParaRPr lang="en-US"/>
        </a:p>
      </dgm:t>
    </dgm:pt>
    <dgm:pt modelId="{1984EFF2-31D4-48BA-B670-58D8B2CF98C1}">
      <dgm:prSet phldrT="[Text]" custT="1"/>
      <dgm:spPr/>
      <dgm:t>
        <a:bodyPr/>
        <a:lstStyle/>
        <a:p>
          <a:pPr marL="228600" lvl="1" indent="-228600" algn="l" defTabSz="10668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Rockwell" panose="02060603020205020403"/>
              <a:ea typeface="+mn-ea"/>
              <a:cs typeface="+mn-cs"/>
            </a:rPr>
            <a:t>Russell 2000</a:t>
          </a:r>
        </a:p>
      </dgm:t>
    </dgm:pt>
    <dgm:pt modelId="{FAB0C430-B731-489C-A565-8D45009698C0}" type="parTrans" cxnId="{E9960A97-4C82-4CF0-862E-5E9B9E5599CE}">
      <dgm:prSet/>
      <dgm:spPr/>
      <dgm:t>
        <a:bodyPr/>
        <a:lstStyle/>
        <a:p>
          <a:endParaRPr lang="en-US"/>
        </a:p>
      </dgm:t>
    </dgm:pt>
    <dgm:pt modelId="{77B3E8EC-10DB-48BF-8A32-C0BEDA47195F}" type="sibTrans" cxnId="{E9960A97-4C82-4CF0-862E-5E9B9E5599CE}">
      <dgm:prSet/>
      <dgm:spPr/>
      <dgm:t>
        <a:bodyPr/>
        <a:lstStyle/>
        <a:p>
          <a:endParaRPr lang="en-US"/>
        </a:p>
      </dgm:t>
    </dgm:pt>
    <dgm:pt modelId="{1825EE3B-778F-4B70-A651-5ABC57CB17BE}">
      <dgm:prSet phldrT="[Text]" custT="1"/>
      <dgm:spPr/>
      <dgm:t>
        <a:bodyPr/>
        <a:lstStyle/>
        <a:p>
          <a:pPr>
            <a:lnSpc>
              <a:spcPct val="150000"/>
            </a:lnSpc>
            <a:spcBef>
              <a:spcPts val="600"/>
            </a:spcBef>
          </a:pPr>
          <a:r>
            <a:rPr lang="en-US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Rockwell" panose="02060603020205020403"/>
              <a:ea typeface="+mn-ea"/>
              <a:cs typeface="+mn-cs"/>
            </a:rPr>
            <a:t>Russell 1000 Growth</a:t>
          </a:r>
        </a:p>
      </dgm:t>
    </dgm:pt>
    <dgm:pt modelId="{DE015CAE-C52E-4876-858A-FF20DA2F64CA}" type="parTrans" cxnId="{BF374A57-EA53-4827-BEE1-650023159FAE}">
      <dgm:prSet/>
      <dgm:spPr/>
      <dgm:t>
        <a:bodyPr/>
        <a:lstStyle/>
        <a:p>
          <a:endParaRPr lang="en-US"/>
        </a:p>
      </dgm:t>
    </dgm:pt>
    <dgm:pt modelId="{D0702B3C-F9A2-4135-94A5-4DE2A4AB32A4}" type="sibTrans" cxnId="{BF374A57-EA53-4827-BEE1-650023159FAE}">
      <dgm:prSet/>
      <dgm:spPr/>
      <dgm:t>
        <a:bodyPr/>
        <a:lstStyle/>
        <a:p>
          <a:endParaRPr lang="en-US"/>
        </a:p>
      </dgm:t>
    </dgm:pt>
    <dgm:pt modelId="{6DA02AEB-C552-47D9-95C7-439827336CDB}">
      <dgm:prSet phldrT="[Text]" custT="1"/>
      <dgm:spPr/>
      <dgm:t>
        <a:bodyPr/>
        <a:lstStyle/>
        <a:p>
          <a:pPr marL="228600" lvl="1" indent="-228600" algn="l" defTabSz="10668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Rockwell" panose="02060603020205020403"/>
              <a:ea typeface="+mn-ea"/>
              <a:cs typeface="+mn-cs"/>
            </a:rPr>
            <a:t>Russell Midcap Growth</a:t>
          </a:r>
        </a:p>
      </dgm:t>
    </dgm:pt>
    <dgm:pt modelId="{76B3B364-2B75-4E9D-B6D8-23FBE8229DA7}" type="parTrans" cxnId="{DAA0A167-1635-47E5-8262-BCF445AEC9BD}">
      <dgm:prSet/>
      <dgm:spPr/>
      <dgm:t>
        <a:bodyPr/>
        <a:lstStyle/>
        <a:p>
          <a:endParaRPr lang="en-US"/>
        </a:p>
      </dgm:t>
    </dgm:pt>
    <dgm:pt modelId="{18A63A11-89C1-45CD-BE8D-32A87605B0AB}" type="sibTrans" cxnId="{DAA0A167-1635-47E5-8262-BCF445AEC9BD}">
      <dgm:prSet/>
      <dgm:spPr/>
      <dgm:t>
        <a:bodyPr/>
        <a:lstStyle/>
        <a:p>
          <a:endParaRPr lang="en-US"/>
        </a:p>
      </dgm:t>
    </dgm:pt>
    <dgm:pt modelId="{3A48757C-47BB-4C96-AAB2-BAC10486C601}">
      <dgm:prSet phldrT="[Text]" custT="1"/>
      <dgm:spPr/>
      <dgm:t>
        <a:bodyPr/>
        <a:lstStyle/>
        <a:p>
          <a:pPr marL="228600" lvl="1" indent="-228600" algn="l" defTabSz="10668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Rockwell" panose="02060603020205020403"/>
              <a:ea typeface="+mn-ea"/>
              <a:cs typeface="+mn-cs"/>
            </a:rPr>
            <a:t>Russell 2000 Growth</a:t>
          </a:r>
        </a:p>
      </dgm:t>
    </dgm:pt>
    <dgm:pt modelId="{DD98090E-FD5D-4B39-85C7-A04494CF6F19}" type="parTrans" cxnId="{FEAB72BD-9456-415F-9DAD-572B2FDC2227}">
      <dgm:prSet/>
      <dgm:spPr/>
      <dgm:t>
        <a:bodyPr/>
        <a:lstStyle/>
        <a:p>
          <a:endParaRPr lang="en-US"/>
        </a:p>
      </dgm:t>
    </dgm:pt>
    <dgm:pt modelId="{C2148FD5-5452-46B8-8172-91ABC37485C5}" type="sibTrans" cxnId="{FEAB72BD-9456-415F-9DAD-572B2FDC2227}">
      <dgm:prSet/>
      <dgm:spPr/>
      <dgm:t>
        <a:bodyPr/>
        <a:lstStyle/>
        <a:p>
          <a:endParaRPr lang="en-US"/>
        </a:p>
      </dgm:t>
    </dgm:pt>
    <dgm:pt modelId="{D4928231-3938-4448-826C-7F97C6FC94A1}" type="pres">
      <dgm:prSet presAssocID="{6A14317B-FB21-4C89-B9B2-F20BF9385F93}" presName="Name0" presStyleCnt="0">
        <dgm:presLayoutVars>
          <dgm:dir/>
          <dgm:animLvl val="lvl"/>
          <dgm:resizeHandles val="exact"/>
        </dgm:presLayoutVars>
      </dgm:prSet>
      <dgm:spPr/>
    </dgm:pt>
    <dgm:pt modelId="{42DE5C90-3391-4F66-AA0A-5FB1C594D6DE}" type="pres">
      <dgm:prSet presAssocID="{03A9B86F-8B01-424C-93DB-C6D21C75B1AF}" presName="composite" presStyleCnt="0"/>
      <dgm:spPr/>
    </dgm:pt>
    <dgm:pt modelId="{F611E402-212A-4873-BB67-A14BCA84A696}" type="pres">
      <dgm:prSet presAssocID="{03A9B86F-8B01-424C-93DB-C6D21C75B1AF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9E4265C9-6524-4993-802C-FF47811760C2}" type="pres">
      <dgm:prSet presAssocID="{03A9B86F-8B01-424C-93DB-C6D21C75B1AF}" presName="desTx" presStyleLbl="alignAccFollowNode1" presStyleIdx="0" presStyleCnt="3">
        <dgm:presLayoutVars>
          <dgm:bulletEnabled val="1"/>
        </dgm:presLayoutVars>
      </dgm:prSet>
      <dgm:spPr/>
    </dgm:pt>
    <dgm:pt modelId="{A7F7C739-6E93-4077-8D3D-2817B60382E5}" type="pres">
      <dgm:prSet presAssocID="{ECDD5DFA-4615-4F06-A929-C627FC7D9530}" presName="space" presStyleCnt="0"/>
      <dgm:spPr/>
    </dgm:pt>
    <dgm:pt modelId="{BC4CB80C-A23F-4643-8200-C12C0935F7D9}" type="pres">
      <dgm:prSet presAssocID="{15CA8874-88B2-4931-B563-D0F2BCA615AB}" presName="composite" presStyleCnt="0"/>
      <dgm:spPr/>
    </dgm:pt>
    <dgm:pt modelId="{4BB11CC6-FB4C-4EC3-A59A-45AD7F020FD8}" type="pres">
      <dgm:prSet presAssocID="{15CA8874-88B2-4931-B563-D0F2BCA615AB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697A18E1-B190-40B8-8625-5B6575FFE5AE}" type="pres">
      <dgm:prSet presAssocID="{15CA8874-88B2-4931-B563-D0F2BCA615AB}" presName="desTx" presStyleLbl="alignAccFollowNode1" presStyleIdx="1" presStyleCnt="3">
        <dgm:presLayoutVars>
          <dgm:bulletEnabled val="1"/>
        </dgm:presLayoutVars>
      </dgm:prSet>
      <dgm:spPr/>
    </dgm:pt>
    <dgm:pt modelId="{F6BECF5C-8E98-4F6D-9FFC-11CE4AD7BEAF}" type="pres">
      <dgm:prSet presAssocID="{D1BDAE97-362A-4E80-AD32-4FCFEACCE835}" presName="space" presStyleCnt="0"/>
      <dgm:spPr/>
    </dgm:pt>
    <dgm:pt modelId="{87775BE8-8F30-48BB-A068-D274C8612D7A}" type="pres">
      <dgm:prSet presAssocID="{007E87F6-72E9-449D-81CC-411E46221779}" presName="composite" presStyleCnt="0"/>
      <dgm:spPr/>
    </dgm:pt>
    <dgm:pt modelId="{6DC54018-3A86-474D-80FE-49699DB5D0C5}" type="pres">
      <dgm:prSet presAssocID="{007E87F6-72E9-449D-81CC-411E46221779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B32E0965-491A-4D3D-985D-1F5489FF8CCD}" type="pres">
      <dgm:prSet presAssocID="{007E87F6-72E9-449D-81CC-411E46221779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5DAF521A-B193-4DBC-AA76-2137C048DAAC}" srcId="{6A14317B-FB21-4C89-B9B2-F20BF9385F93}" destId="{03A9B86F-8B01-424C-93DB-C6D21C75B1AF}" srcOrd="0" destOrd="0" parTransId="{B7F725B4-8CFC-4908-A3C5-40AD1868C26B}" sibTransId="{ECDD5DFA-4615-4F06-A929-C627FC7D9530}"/>
    <dgm:cxn modelId="{41F18429-319D-43F1-B5D3-030A4BABE2C3}" type="presOf" srcId="{03A9B86F-8B01-424C-93DB-C6D21C75B1AF}" destId="{F611E402-212A-4873-BB67-A14BCA84A696}" srcOrd="0" destOrd="0" presId="urn:microsoft.com/office/officeart/2005/8/layout/hList1"/>
    <dgm:cxn modelId="{721B4031-BD57-4A1B-A2DE-A12D0C842C86}" type="presOf" srcId="{3A48757C-47BB-4C96-AAB2-BAC10486C601}" destId="{B32E0965-491A-4D3D-985D-1F5489FF8CCD}" srcOrd="0" destOrd="2" presId="urn:microsoft.com/office/officeart/2005/8/layout/hList1"/>
    <dgm:cxn modelId="{743AC031-FA54-4BFD-A71B-3C5303D34078}" type="presOf" srcId="{1984EFF2-31D4-48BA-B670-58D8B2CF98C1}" destId="{B32E0965-491A-4D3D-985D-1F5489FF8CCD}" srcOrd="0" destOrd="1" presId="urn:microsoft.com/office/officeart/2005/8/layout/hList1"/>
    <dgm:cxn modelId="{3F46C931-3D5D-4200-8250-A3BC5B51ADE6}" srcId="{15CA8874-88B2-4931-B563-D0F2BCA615AB}" destId="{65CC12CE-524D-46E5-A4F4-1ABF00891E61}" srcOrd="1" destOrd="0" parTransId="{8B040B9A-B572-4701-A9B1-0C7E42DF272D}" sibTransId="{9DAA6332-A89F-4A95-B6A7-7E4B2AA9DFA1}"/>
    <dgm:cxn modelId="{2899F262-CBF2-4059-A0E6-8C0797B27F27}" srcId="{03A9B86F-8B01-424C-93DB-C6D21C75B1AF}" destId="{351D8213-4D8C-4A52-B9E1-E8AE8E2F6D9A}" srcOrd="0" destOrd="0" parTransId="{1020C46F-C45D-45E6-AEBF-73DA925C0B4F}" sibTransId="{FE95A4AD-F8A6-42F9-B9FB-C3CD55A4BD08}"/>
    <dgm:cxn modelId="{DAA0A167-1635-47E5-8262-BCF445AEC9BD}" srcId="{15CA8874-88B2-4931-B563-D0F2BCA615AB}" destId="{6DA02AEB-C552-47D9-95C7-439827336CDB}" srcOrd="2" destOrd="0" parTransId="{76B3B364-2B75-4E9D-B6D8-23FBE8229DA7}" sibTransId="{18A63A11-89C1-45CD-BE8D-32A87605B0AB}"/>
    <dgm:cxn modelId="{CB52D64B-2973-4317-89A7-B9B4EE70CEF4}" srcId="{03A9B86F-8B01-424C-93DB-C6D21C75B1AF}" destId="{31819CC7-6C08-4FB0-AC33-07DC46D64F0A}" srcOrd="1" destOrd="0" parTransId="{DDF326B0-5B7C-46A8-8698-7E2FD5CB5241}" sibTransId="{999516E0-C012-4E48-8B42-6C2B2909621E}"/>
    <dgm:cxn modelId="{B144114C-724A-4CB1-AFD3-CC750A73E8F7}" type="presOf" srcId="{1825EE3B-778F-4B70-A651-5ABC57CB17BE}" destId="{9E4265C9-6524-4993-802C-FF47811760C2}" srcOrd="0" destOrd="2" presId="urn:microsoft.com/office/officeart/2005/8/layout/hList1"/>
    <dgm:cxn modelId="{BF374A57-EA53-4827-BEE1-650023159FAE}" srcId="{03A9B86F-8B01-424C-93DB-C6D21C75B1AF}" destId="{1825EE3B-778F-4B70-A651-5ABC57CB17BE}" srcOrd="2" destOrd="0" parTransId="{DE015CAE-C52E-4876-858A-FF20DA2F64CA}" sibTransId="{D0702B3C-F9A2-4135-94A5-4DE2A4AB32A4}"/>
    <dgm:cxn modelId="{60344F7C-9F1C-4C67-816C-F20B5BE2936E}" type="presOf" srcId="{D4DB975A-3300-48ED-A3D0-71C10ED38D12}" destId="{697A18E1-B190-40B8-8625-5B6575FFE5AE}" srcOrd="0" destOrd="0" presId="urn:microsoft.com/office/officeart/2005/8/layout/hList1"/>
    <dgm:cxn modelId="{1F78B47C-C756-4115-AE7B-88B94B6683F1}" type="presOf" srcId="{1526ACA7-05F4-4259-8EB4-B07BD6CB49E8}" destId="{B32E0965-491A-4D3D-985D-1F5489FF8CCD}" srcOrd="0" destOrd="0" presId="urn:microsoft.com/office/officeart/2005/8/layout/hList1"/>
    <dgm:cxn modelId="{A8221B8D-DE04-4F9D-A886-4DBBC2CE642E}" srcId="{6A14317B-FB21-4C89-B9B2-F20BF9385F93}" destId="{15CA8874-88B2-4931-B563-D0F2BCA615AB}" srcOrd="1" destOrd="0" parTransId="{7F8DB1BF-B9E3-479D-B85B-65F116741321}" sibTransId="{D1BDAE97-362A-4E80-AD32-4FCFEACCE835}"/>
    <dgm:cxn modelId="{156DCE8E-08C7-4C16-BF05-12581E1B1799}" type="presOf" srcId="{31819CC7-6C08-4FB0-AC33-07DC46D64F0A}" destId="{9E4265C9-6524-4993-802C-FF47811760C2}" srcOrd="0" destOrd="1" presId="urn:microsoft.com/office/officeart/2005/8/layout/hList1"/>
    <dgm:cxn modelId="{FB086795-E11B-4885-AC4B-72E7E3EC091A}" srcId="{15CA8874-88B2-4931-B563-D0F2BCA615AB}" destId="{D4DB975A-3300-48ED-A3D0-71C10ED38D12}" srcOrd="0" destOrd="0" parTransId="{6A7DC949-38AD-4491-A99B-0514A7BF2516}" sibTransId="{C23DCA2B-FBA7-457A-B906-2A6AD25083C1}"/>
    <dgm:cxn modelId="{E9960A97-4C82-4CF0-862E-5E9B9E5599CE}" srcId="{007E87F6-72E9-449D-81CC-411E46221779}" destId="{1984EFF2-31D4-48BA-B670-58D8B2CF98C1}" srcOrd="1" destOrd="0" parTransId="{FAB0C430-B731-489C-A565-8D45009698C0}" sibTransId="{77B3E8EC-10DB-48BF-8A32-C0BEDA47195F}"/>
    <dgm:cxn modelId="{0A68A69F-0A8F-48B6-A0E3-C7B30306BF08}" type="presOf" srcId="{351D8213-4D8C-4A52-B9E1-E8AE8E2F6D9A}" destId="{9E4265C9-6524-4993-802C-FF47811760C2}" srcOrd="0" destOrd="0" presId="urn:microsoft.com/office/officeart/2005/8/layout/hList1"/>
    <dgm:cxn modelId="{59779CA4-4E73-418E-94AA-DBDAE0624694}" type="presOf" srcId="{6A14317B-FB21-4C89-B9B2-F20BF9385F93}" destId="{D4928231-3938-4448-826C-7F97C6FC94A1}" srcOrd="0" destOrd="0" presId="urn:microsoft.com/office/officeart/2005/8/layout/hList1"/>
    <dgm:cxn modelId="{DE4523A5-32AA-4455-A276-FBC596C1B882}" type="presOf" srcId="{15CA8874-88B2-4931-B563-D0F2BCA615AB}" destId="{4BB11CC6-FB4C-4EC3-A59A-45AD7F020FD8}" srcOrd="0" destOrd="0" presId="urn:microsoft.com/office/officeart/2005/8/layout/hList1"/>
    <dgm:cxn modelId="{3B218EAC-A3C5-4939-B7C3-AE2C98226DF6}" type="presOf" srcId="{007E87F6-72E9-449D-81CC-411E46221779}" destId="{6DC54018-3A86-474D-80FE-49699DB5D0C5}" srcOrd="0" destOrd="0" presId="urn:microsoft.com/office/officeart/2005/8/layout/hList1"/>
    <dgm:cxn modelId="{765CD6AC-7A82-482B-9DE7-60D9CBAE24F5}" type="presOf" srcId="{65CC12CE-524D-46E5-A4F4-1ABF00891E61}" destId="{697A18E1-B190-40B8-8625-5B6575FFE5AE}" srcOrd="0" destOrd="1" presId="urn:microsoft.com/office/officeart/2005/8/layout/hList1"/>
    <dgm:cxn modelId="{04978ABB-9E0B-4C0F-802C-4920342195CE}" type="presOf" srcId="{6DA02AEB-C552-47D9-95C7-439827336CDB}" destId="{697A18E1-B190-40B8-8625-5B6575FFE5AE}" srcOrd="0" destOrd="2" presId="urn:microsoft.com/office/officeart/2005/8/layout/hList1"/>
    <dgm:cxn modelId="{FEAB72BD-9456-415F-9DAD-572B2FDC2227}" srcId="{007E87F6-72E9-449D-81CC-411E46221779}" destId="{3A48757C-47BB-4C96-AAB2-BAC10486C601}" srcOrd="2" destOrd="0" parTransId="{DD98090E-FD5D-4B39-85C7-A04494CF6F19}" sibTransId="{C2148FD5-5452-46B8-8172-91ABC37485C5}"/>
    <dgm:cxn modelId="{AD0306C8-9084-40E1-A938-D1C5A0069556}" srcId="{007E87F6-72E9-449D-81CC-411E46221779}" destId="{1526ACA7-05F4-4259-8EB4-B07BD6CB49E8}" srcOrd="0" destOrd="0" parTransId="{4FF20A9A-BB7A-4086-8801-1644182F5A15}" sibTransId="{04DF0C33-E9DB-4DF2-9193-11DE5C19C1F3}"/>
    <dgm:cxn modelId="{773B2DEE-FA0A-4337-9E46-7CA3F28A7626}" srcId="{6A14317B-FB21-4C89-B9B2-F20BF9385F93}" destId="{007E87F6-72E9-449D-81CC-411E46221779}" srcOrd="2" destOrd="0" parTransId="{CE5814B4-47CE-402A-A602-B0E446EE7359}" sibTransId="{B3A77387-4022-4F29-A16A-2FE4859B326B}"/>
    <dgm:cxn modelId="{88DF5B7C-7AC9-4C1A-84D9-62CED7F9BA51}" type="presParOf" srcId="{D4928231-3938-4448-826C-7F97C6FC94A1}" destId="{42DE5C90-3391-4F66-AA0A-5FB1C594D6DE}" srcOrd="0" destOrd="0" presId="urn:microsoft.com/office/officeart/2005/8/layout/hList1"/>
    <dgm:cxn modelId="{E66338FD-D1CB-4A56-80D0-30D19FB5A77B}" type="presParOf" srcId="{42DE5C90-3391-4F66-AA0A-5FB1C594D6DE}" destId="{F611E402-212A-4873-BB67-A14BCA84A696}" srcOrd="0" destOrd="0" presId="urn:microsoft.com/office/officeart/2005/8/layout/hList1"/>
    <dgm:cxn modelId="{4AF54F5D-7125-4682-9A91-6FDA28018138}" type="presParOf" srcId="{42DE5C90-3391-4F66-AA0A-5FB1C594D6DE}" destId="{9E4265C9-6524-4993-802C-FF47811760C2}" srcOrd="1" destOrd="0" presId="urn:microsoft.com/office/officeart/2005/8/layout/hList1"/>
    <dgm:cxn modelId="{442E9D99-C13D-4CE3-8E82-0A92765B8DDB}" type="presParOf" srcId="{D4928231-3938-4448-826C-7F97C6FC94A1}" destId="{A7F7C739-6E93-4077-8D3D-2817B60382E5}" srcOrd="1" destOrd="0" presId="urn:microsoft.com/office/officeart/2005/8/layout/hList1"/>
    <dgm:cxn modelId="{611A7D56-8F1F-4CB7-A8ED-EB2D711A13F7}" type="presParOf" srcId="{D4928231-3938-4448-826C-7F97C6FC94A1}" destId="{BC4CB80C-A23F-4643-8200-C12C0935F7D9}" srcOrd="2" destOrd="0" presId="urn:microsoft.com/office/officeart/2005/8/layout/hList1"/>
    <dgm:cxn modelId="{AB424002-1DBB-4555-9AE1-7E9604AAA60A}" type="presParOf" srcId="{BC4CB80C-A23F-4643-8200-C12C0935F7D9}" destId="{4BB11CC6-FB4C-4EC3-A59A-45AD7F020FD8}" srcOrd="0" destOrd="0" presId="urn:microsoft.com/office/officeart/2005/8/layout/hList1"/>
    <dgm:cxn modelId="{977B4AE8-A836-405E-9EE2-5DD47977D27B}" type="presParOf" srcId="{BC4CB80C-A23F-4643-8200-C12C0935F7D9}" destId="{697A18E1-B190-40B8-8625-5B6575FFE5AE}" srcOrd="1" destOrd="0" presId="urn:microsoft.com/office/officeart/2005/8/layout/hList1"/>
    <dgm:cxn modelId="{623155F9-1A06-4168-BC2D-62FC8E60387B}" type="presParOf" srcId="{D4928231-3938-4448-826C-7F97C6FC94A1}" destId="{F6BECF5C-8E98-4F6D-9FFC-11CE4AD7BEAF}" srcOrd="3" destOrd="0" presId="urn:microsoft.com/office/officeart/2005/8/layout/hList1"/>
    <dgm:cxn modelId="{0DAE5A76-8359-4F7C-BB56-EE510DD479E8}" type="presParOf" srcId="{D4928231-3938-4448-826C-7F97C6FC94A1}" destId="{87775BE8-8F30-48BB-A068-D274C8612D7A}" srcOrd="4" destOrd="0" presId="urn:microsoft.com/office/officeart/2005/8/layout/hList1"/>
    <dgm:cxn modelId="{921CCD42-F6B7-41D1-91A5-CC05EF6A4E7A}" type="presParOf" srcId="{87775BE8-8F30-48BB-A068-D274C8612D7A}" destId="{6DC54018-3A86-474D-80FE-49699DB5D0C5}" srcOrd="0" destOrd="0" presId="urn:microsoft.com/office/officeart/2005/8/layout/hList1"/>
    <dgm:cxn modelId="{545CC919-3FBC-4028-BC5F-87D7087AB201}" type="presParOf" srcId="{87775BE8-8F30-48BB-A068-D274C8612D7A}" destId="{B32E0965-491A-4D3D-985D-1F5489FF8CC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1BF1BD-BCE7-461B-9AE9-68133F9B1050}">
      <dsp:nvSpPr>
        <dsp:cNvPr id="0" name=""/>
        <dsp:cNvSpPr/>
      </dsp:nvSpPr>
      <dsp:spPr>
        <a:xfrm rot="5400000">
          <a:off x="-139191" y="144290"/>
          <a:ext cx="902568" cy="631797"/>
        </a:xfrm>
        <a:prstGeom prst="chevron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softEdge rad="12700"/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1</a:t>
          </a:r>
        </a:p>
      </dsp:txBody>
      <dsp:txXfrm rot="-5400000">
        <a:off x="-3805" y="324804"/>
        <a:ext cx="631797" cy="270771"/>
      </dsp:txXfrm>
    </dsp:sp>
    <dsp:sp modelId="{39A83A70-493D-44E3-A34E-BF5E81163E04}">
      <dsp:nvSpPr>
        <dsp:cNvPr id="0" name=""/>
        <dsp:cNvSpPr/>
      </dsp:nvSpPr>
      <dsp:spPr>
        <a:xfrm rot="5400000">
          <a:off x="5051728" y="-4411061"/>
          <a:ext cx="586669" cy="94266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>
              <a:latin typeface="Rockwell" panose="02060603020205020403"/>
              <a:ea typeface="+mn-ea"/>
              <a:cs typeface="+mn-cs"/>
            </a:rPr>
            <a:t>INTRODUCTION</a:t>
          </a:r>
          <a:endParaRPr lang="en-US" sz="3600" kern="1200" dirty="0">
            <a:latin typeface="Rockwell" panose="02060603020205020403"/>
            <a:ea typeface="+mn-ea"/>
            <a:cs typeface="+mn-cs"/>
          </a:endParaRPr>
        </a:p>
      </dsp:txBody>
      <dsp:txXfrm rot="-5400000">
        <a:off x="631762" y="37544"/>
        <a:ext cx="9397963" cy="529391"/>
      </dsp:txXfrm>
    </dsp:sp>
    <dsp:sp modelId="{41A038F8-EFB1-400E-BBE0-EC4FA6EF478D}">
      <dsp:nvSpPr>
        <dsp:cNvPr id="0" name=""/>
        <dsp:cNvSpPr/>
      </dsp:nvSpPr>
      <dsp:spPr>
        <a:xfrm rot="5400000">
          <a:off x="-139191" y="927179"/>
          <a:ext cx="902568" cy="631797"/>
        </a:xfrm>
        <a:prstGeom prst="chevron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softEdge rad="12700"/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2</a:t>
          </a:r>
        </a:p>
      </dsp:txBody>
      <dsp:txXfrm rot="-5400000">
        <a:off x="-3805" y="1107693"/>
        <a:ext cx="631797" cy="270771"/>
      </dsp:txXfrm>
    </dsp:sp>
    <dsp:sp modelId="{9897AABB-ADCD-411B-8E94-1BF5889CB9D5}">
      <dsp:nvSpPr>
        <dsp:cNvPr id="0" name=""/>
        <dsp:cNvSpPr/>
      </dsp:nvSpPr>
      <dsp:spPr>
        <a:xfrm rot="5400000">
          <a:off x="5047957" y="-3628171"/>
          <a:ext cx="586669" cy="94266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dirty="0"/>
            <a:t>MOTIVATING APB</a:t>
          </a:r>
        </a:p>
      </dsp:txBody>
      <dsp:txXfrm rot="-5400000">
        <a:off x="627991" y="820434"/>
        <a:ext cx="9397963" cy="529391"/>
      </dsp:txXfrm>
    </dsp:sp>
    <dsp:sp modelId="{C7F883BE-73D5-499A-B4AF-9096F1B43E07}">
      <dsp:nvSpPr>
        <dsp:cNvPr id="0" name=""/>
        <dsp:cNvSpPr/>
      </dsp:nvSpPr>
      <dsp:spPr>
        <a:xfrm rot="5400000">
          <a:off x="-139191" y="1710069"/>
          <a:ext cx="902568" cy="631797"/>
        </a:xfrm>
        <a:prstGeom prst="chevron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softEdge rad="12700"/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3</a:t>
          </a:r>
        </a:p>
      </dsp:txBody>
      <dsp:txXfrm rot="-5400000">
        <a:off x="-3805" y="1890583"/>
        <a:ext cx="631797" cy="270771"/>
      </dsp:txXfrm>
    </dsp:sp>
    <dsp:sp modelId="{F8A83F8A-1E3A-4508-9596-2C7533127EAB}">
      <dsp:nvSpPr>
        <dsp:cNvPr id="0" name=""/>
        <dsp:cNvSpPr/>
      </dsp:nvSpPr>
      <dsp:spPr>
        <a:xfrm rot="5400000">
          <a:off x="5047957" y="-2845282"/>
          <a:ext cx="586669" cy="94266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dirty="0"/>
            <a:t>DATA &amp; EMPIRICAL MODELS</a:t>
          </a:r>
        </a:p>
      </dsp:txBody>
      <dsp:txXfrm rot="-5400000">
        <a:off x="627991" y="1603323"/>
        <a:ext cx="9397963" cy="529391"/>
      </dsp:txXfrm>
    </dsp:sp>
    <dsp:sp modelId="{DA7B802D-A2A7-485C-A135-5E358560DFF6}">
      <dsp:nvSpPr>
        <dsp:cNvPr id="0" name=""/>
        <dsp:cNvSpPr/>
      </dsp:nvSpPr>
      <dsp:spPr>
        <a:xfrm rot="5400000">
          <a:off x="-130942" y="2485345"/>
          <a:ext cx="901295" cy="647024"/>
        </a:xfrm>
        <a:prstGeom prst="chevron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softEdge rad="12700"/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5</a:t>
          </a:r>
        </a:p>
      </dsp:txBody>
      <dsp:txXfrm rot="-5400000">
        <a:off x="-3806" y="2681721"/>
        <a:ext cx="647024" cy="254271"/>
      </dsp:txXfrm>
    </dsp:sp>
    <dsp:sp modelId="{F0014926-BA1D-4303-9189-D655DE824212}">
      <dsp:nvSpPr>
        <dsp:cNvPr id="0" name=""/>
        <dsp:cNvSpPr/>
      </dsp:nvSpPr>
      <dsp:spPr>
        <a:xfrm rot="5400000">
          <a:off x="5055570" y="-2062392"/>
          <a:ext cx="586669" cy="94266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dirty="0"/>
            <a:t>RESULTS</a:t>
          </a:r>
        </a:p>
      </dsp:txBody>
      <dsp:txXfrm rot="-5400000">
        <a:off x="635604" y="2386213"/>
        <a:ext cx="9397963" cy="529391"/>
      </dsp:txXfrm>
    </dsp:sp>
    <dsp:sp modelId="{A9A3EE27-5138-44D5-B887-F715F4B100E2}">
      <dsp:nvSpPr>
        <dsp:cNvPr id="0" name=""/>
        <dsp:cNvSpPr/>
      </dsp:nvSpPr>
      <dsp:spPr>
        <a:xfrm rot="5400000">
          <a:off x="-139191" y="3275212"/>
          <a:ext cx="902568" cy="631797"/>
        </a:xfrm>
        <a:prstGeom prst="chevron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softEdge rad="12700"/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6</a:t>
          </a:r>
        </a:p>
      </dsp:txBody>
      <dsp:txXfrm rot="-5400000">
        <a:off x="-3805" y="3455726"/>
        <a:ext cx="631797" cy="270771"/>
      </dsp:txXfrm>
    </dsp:sp>
    <dsp:sp modelId="{077904C8-F291-4780-9A79-5DB9060E8455}">
      <dsp:nvSpPr>
        <dsp:cNvPr id="0" name=""/>
        <dsp:cNvSpPr/>
      </dsp:nvSpPr>
      <dsp:spPr>
        <a:xfrm rot="5400000">
          <a:off x="5047957" y="-1280139"/>
          <a:ext cx="586669" cy="94266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dirty="0"/>
            <a:t>CONCLUSIONS</a:t>
          </a:r>
        </a:p>
      </dsp:txBody>
      <dsp:txXfrm rot="-5400000">
        <a:off x="627991" y="3168466"/>
        <a:ext cx="9397963" cy="5293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7E8A11-6D27-4034-931C-E74D16139B6A}">
      <dsp:nvSpPr>
        <dsp:cNvPr id="0" name=""/>
        <dsp:cNvSpPr/>
      </dsp:nvSpPr>
      <dsp:spPr>
        <a:xfrm rot="5400000">
          <a:off x="-221951" y="223738"/>
          <a:ext cx="1479674" cy="1035771"/>
        </a:xfrm>
        <a:prstGeom prst="chevron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softEdge rad="12700"/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1968</a:t>
          </a:r>
        </a:p>
      </dsp:txBody>
      <dsp:txXfrm rot="-5400000">
        <a:off x="1" y="519673"/>
        <a:ext cx="1035771" cy="443903"/>
      </dsp:txXfrm>
    </dsp:sp>
    <dsp:sp modelId="{F596A185-AEBE-486F-93D5-C7F626B132B8}">
      <dsp:nvSpPr>
        <dsp:cNvPr id="0" name=""/>
        <dsp:cNvSpPr/>
      </dsp:nvSpPr>
      <dsp:spPr>
        <a:xfrm rot="5400000">
          <a:off x="5066191" y="-4028632"/>
          <a:ext cx="961788" cy="90226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 dirty="0"/>
            <a:t>Simple Sharpe Ratio Comparisons to Jensen’s </a:t>
          </a:r>
          <a:r>
            <a:rPr lang="el-GR" sz="3000" kern="1200" dirty="0"/>
            <a:t>α</a:t>
          </a:r>
          <a:r>
            <a:rPr lang="en-US" sz="3000" kern="1200" dirty="0"/>
            <a:t> using single risk factor</a:t>
          </a:r>
        </a:p>
      </dsp:txBody>
      <dsp:txXfrm rot="-5400000">
        <a:off x="1035772" y="48738"/>
        <a:ext cx="8975677" cy="867886"/>
      </dsp:txXfrm>
    </dsp:sp>
    <dsp:sp modelId="{9F631ADB-4A09-4C5A-967E-4D6D31EC47D9}">
      <dsp:nvSpPr>
        <dsp:cNvPr id="0" name=""/>
        <dsp:cNvSpPr/>
      </dsp:nvSpPr>
      <dsp:spPr>
        <a:xfrm rot="5400000">
          <a:off x="-221951" y="1507764"/>
          <a:ext cx="1479674" cy="1035771"/>
        </a:xfrm>
        <a:prstGeom prst="chevron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softEdge rad="12700"/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1993</a:t>
          </a:r>
        </a:p>
      </dsp:txBody>
      <dsp:txXfrm rot="-5400000">
        <a:off x="1" y="1803699"/>
        <a:ext cx="1035771" cy="443903"/>
      </dsp:txXfrm>
    </dsp:sp>
    <dsp:sp modelId="{A8E819FA-2E93-4F81-A8AC-7476FC289FB3}">
      <dsp:nvSpPr>
        <dsp:cNvPr id="0" name=""/>
        <dsp:cNvSpPr/>
      </dsp:nvSpPr>
      <dsp:spPr>
        <a:xfrm rot="5400000">
          <a:off x="5066191" y="-2744607"/>
          <a:ext cx="961788" cy="90226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 dirty="0"/>
            <a:t>French </a:t>
          </a:r>
          <a:r>
            <a:rPr lang="en-US" sz="3000" kern="1200" dirty="0" err="1"/>
            <a:t>Fama’s</a:t>
          </a:r>
          <a:r>
            <a:rPr lang="en-US" sz="3000" kern="1200" dirty="0"/>
            <a:t> Three Factor Model</a:t>
          </a:r>
        </a:p>
      </dsp:txBody>
      <dsp:txXfrm rot="-5400000">
        <a:off x="1035772" y="1332763"/>
        <a:ext cx="8975677" cy="867886"/>
      </dsp:txXfrm>
    </dsp:sp>
    <dsp:sp modelId="{D4D33F6A-3565-4B5B-A18B-90F235B4ED30}">
      <dsp:nvSpPr>
        <dsp:cNvPr id="0" name=""/>
        <dsp:cNvSpPr/>
      </dsp:nvSpPr>
      <dsp:spPr>
        <a:xfrm rot="5400000">
          <a:off x="-221951" y="2791789"/>
          <a:ext cx="1479674" cy="1035771"/>
        </a:xfrm>
        <a:prstGeom prst="chevron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softEdge rad="12700"/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1997</a:t>
          </a:r>
        </a:p>
      </dsp:txBody>
      <dsp:txXfrm rot="-5400000">
        <a:off x="1" y="3087724"/>
        <a:ext cx="1035771" cy="443903"/>
      </dsp:txXfrm>
    </dsp:sp>
    <dsp:sp modelId="{D7F769E2-B427-4BF9-B285-FAD429FEC497}">
      <dsp:nvSpPr>
        <dsp:cNvPr id="0" name=""/>
        <dsp:cNvSpPr/>
      </dsp:nvSpPr>
      <dsp:spPr>
        <a:xfrm rot="5400000">
          <a:off x="5066191" y="-1460581"/>
          <a:ext cx="961788" cy="90226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 dirty="0"/>
            <a:t>Carhart Added Momentum as the Fourth Factor</a:t>
          </a:r>
        </a:p>
      </dsp:txBody>
      <dsp:txXfrm rot="-5400000">
        <a:off x="1035772" y="2616789"/>
        <a:ext cx="8975677" cy="8678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2A4793-0B37-44FC-93FD-A68531579CB5}">
      <dsp:nvSpPr>
        <dsp:cNvPr id="0" name=""/>
        <dsp:cNvSpPr/>
      </dsp:nvSpPr>
      <dsp:spPr>
        <a:xfrm>
          <a:off x="0" y="192529"/>
          <a:ext cx="10058399" cy="889200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Presence of similar strategies among funds.</a:t>
          </a:r>
        </a:p>
      </dsp:txBody>
      <dsp:txXfrm>
        <a:off x="43407" y="235936"/>
        <a:ext cx="9971585" cy="802386"/>
      </dsp:txXfrm>
    </dsp:sp>
    <dsp:sp modelId="{330BFF4B-C7D7-4FEF-ACC8-188006273EB8}">
      <dsp:nvSpPr>
        <dsp:cNvPr id="0" name=""/>
        <dsp:cNvSpPr/>
      </dsp:nvSpPr>
      <dsp:spPr>
        <a:xfrm>
          <a:off x="0" y="1081730"/>
          <a:ext cx="10058399" cy="786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354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Produce correlated residuals from commonly used models.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Reduce the power of such models to separate skilled managers.</a:t>
          </a:r>
        </a:p>
      </dsp:txBody>
      <dsp:txXfrm>
        <a:off x="0" y="1081730"/>
        <a:ext cx="10058399" cy="786599"/>
      </dsp:txXfrm>
    </dsp:sp>
    <dsp:sp modelId="{32D01A18-D8D8-410B-B32E-BAB0BD1044FA}">
      <dsp:nvSpPr>
        <dsp:cNvPr id="0" name=""/>
        <dsp:cNvSpPr/>
      </dsp:nvSpPr>
      <dsp:spPr>
        <a:xfrm>
          <a:off x="0" y="1868330"/>
          <a:ext cx="10058399" cy="889200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Difficult to get data.</a:t>
          </a:r>
        </a:p>
      </dsp:txBody>
      <dsp:txXfrm>
        <a:off x="43407" y="1911737"/>
        <a:ext cx="9971585" cy="802386"/>
      </dsp:txXfrm>
    </dsp:sp>
    <dsp:sp modelId="{3A7C4ADD-EA1C-4475-876C-AACA4120FB80}">
      <dsp:nvSpPr>
        <dsp:cNvPr id="0" name=""/>
        <dsp:cNvSpPr/>
      </dsp:nvSpPr>
      <dsp:spPr>
        <a:xfrm>
          <a:off x="0" y="2757530"/>
          <a:ext cx="10058399" cy="1101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354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Inaccessibility to portfolio holdings data about commonalities in practice.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Infrequently disclosed portfolio holdings for mutual funds.</a:t>
          </a:r>
        </a:p>
      </dsp:txBody>
      <dsp:txXfrm>
        <a:off x="0" y="2757530"/>
        <a:ext cx="10058399" cy="11012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17C017-CCA8-46AC-AA03-936A37D4A76A}">
      <dsp:nvSpPr>
        <dsp:cNvPr id="0" name=""/>
        <dsp:cNvSpPr/>
      </dsp:nvSpPr>
      <dsp:spPr>
        <a:xfrm>
          <a:off x="1650" y="927643"/>
          <a:ext cx="2071709" cy="1427408"/>
        </a:xfrm>
        <a:prstGeom prst="round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23000" b="-23000"/>
          </a:stretch>
        </a:blip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2D860E0-1CB1-47AC-AE5E-505E725AE9BE}">
      <dsp:nvSpPr>
        <dsp:cNvPr id="0" name=""/>
        <dsp:cNvSpPr/>
      </dsp:nvSpPr>
      <dsp:spPr>
        <a:xfrm>
          <a:off x="0" y="2396840"/>
          <a:ext cx="2071709" cy="768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Fund Returns</a:t>
          </a:r>
        </a:p>
      </dsp:txBody>
      <dsp:txXfrm>
        <a:off x="0" y="2396840"/>
        <a:ext cx="2071709" cy="768604"/>
      </dsp:txXfrm>
    </dsp:sp>
    <dsp:sp modelId="{E2BAE9E6-046E-4A85-9C05-BFB9C807C168}">
      <dsp:nvSpPr>
        <dsp:cNvPr id="0" name=""/>
        <dsp:cNvSpPr/>
      </dsp:nvSpPr>
      <dsp:spPr>
        <a:xfrm>
          <a:off x="2420366" y="927643"/>
          <a:ext cx="2071709" cy="1427408"/>
        </a:xfrm>
        <a:prstGeom prst="roundRect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23000" b="-23000"/>
          </a:stretch>
        </a:blip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B5A0A94-052B-485B-AE51-69FE3CC00394}">
      <dsp:nvSpPr>
        <dsp:cNvPr id="0" name=""/>
        <dsp:cNvSpPr/>
      </dsp:nvSpPr>
      <dsp:spPr>
        <a:xfrm>
          <a:off x="2280618" y="2430267"/>
          <a:ext cx="2351204" cy="768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Rockwell" panose="02060603020205020403"/>
              <a:ea typeface="+mn-ea"/>
              <a:cs typeface="+mn-cs"/>
            </a:rPr>
            <a:t>Investment</a:t>
          </a:r>
          <a:r>
            <a:rPr lang="en-US" sz="2200" kern="1200" dirty="0"/>
            <a:t> </a:t>
          </a:r>
          <a:r>
            <a:rPr lang="en-US" sz="2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Rockwell" panose="02060603020205020403"/>
              <a:ea typeface="+mn-ea"/>
              <a:cs typeface="+mn-cs"/>
            </a:rPr>
            <a:t>Objective</a:t>
          </a:r>
        </a:p>
      </dsp:txBody>
      <dsp:txXfrm>
        <a:off x="2280618" y="2430267"/>
        <a:ext cx="2351204" cy="768604"/>
      </dsp:txXfrm>
    </dsp:sp>
    <dsp:sp modelId="{9AEFDE57-38A3-4203-8A85-E56A8A9C66EB}">
      <dsp:nvSpPr>
        <dsp:cNvPr id="0" name=""/>
        <dsp:cNvSpPr/>
      </dsp:nvSpPr>
      <dsp:spPr>
        <a:xfrm>
          <a:off x="4839081" y="927643"/>
          <a:ext cx="2071709" cy="1427408"/>
        </a:xfrm>
        <a:prstGeom prst="roundRect">
          <a:avLst/>
        </a:prstGeom>
        <a:blipFill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23000" b="-23000"/>
          </a:stretch>
        </a:blip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E80EF37-2188-40DE-ACDB-B30E217C15D0}">
      <dsp:nvSpPr>
        <dsp:cNvPr id="0" name=""/>
        <dsp:cNvSpPr/>
      </dsp:nvSpPr>
      <dsp:spPr>
        <a:xfrm>
          <a:off x="4847430" y="2463701"/>
          <a:ext cx="2071709" cy="768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Rockwell" panose="02060603020205020403"/>
              <a:ea typeface="+mn-ea"/>
              <a:cs typeface="+mn-cs"/>
            </a:rPr>
            <a:t>Simple</a:t>
          </a:r>
        </a:p>
      </dsp:txBody>
      <dsp:txXfrm>
        <a:off x="4847430" y="2463701"/>
        <a:ext cx="2071709" cy="768604"/>
      </dsp:txXfrm>
    </dsp:sp>
    <dsp:sp modelId="{0AC89037-352E-4FAD-8E13-6739550A9C06}">
      <dsp:nvSpPr>
        <dsp:cNvPr id="0" name=""/>
        <dsp:cNvSpPr/>
      </dsp:nvSpPr>
      <dsp:spPr>
        <a:xfrm>
          <a:off x="7551544" y="927643"/>
          <a:ext cx="2071709" cy="1427408"/>
        </a:xfrm>
        <a:prstGeom prst="roundRect">
          <a:avLst/>
        </a:prstGeom>
        <a:blipFill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t="-23000" b="-23000"/>
          </a:stretch>
        </a:blip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53773C4-AE0E-437D-94F7-A3D92873B743}">
      <dsp:nvSpPr>
        <dsp:cNvPr id="0" name=""/>
        <dsp:cNvSpPr/>
      </dsp:nvSpPr>
      <dsp:spPr>
        <a:xfrm>
          <a:off x="6951690" y="2421912"/>
          <a:ext cx="2938699" cy="768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Rockwell" panose="02060603020205020403"/>
              <a:ea typeface="+mn-ea"/>
              <a:cs typeface="+mn-cs"/>
            </a:rPr>
            <a:t>Easily</a:t>
          </a:r>
          <a:r>
            <a:rPr lang="en-US" sz="2200" kern="1200" dirty="0"/>
            <a:t> </a:t>
          </a:r>
          <a:r>
            <a:rPr lang="en-US" sz="2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Rockwell" panose="02060603020205020403"/>
              <a:ea typeface="+mn-ea"/>
              <a:cs typeface="+mn-cs"/>
            </a:rPr>
            <a:t>Implementable</a:t>
          </a:r>
        </a:p>
      </dsp:txBody>
      <dsp:txXfrm>
        <a:off x="6951690" y="2421912"/>
        <a:ext cx="2938699" cy="76860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4D084F-01A2-4D15-B9DE-68D6B1B46C10}">
      <dsp:nvSpPr>
        <dsp:cNvPr id="0" name=""/>
        <dsp:cNvSpPr/>
      </dsp:nvSpPr>
      <dsp:spPr>
        <a:xfrm>
          <a:off x="3235" y="415797"/>
          <a:ext cx="3246628" cy="3246628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alpha val="50000"/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alpha val="50000"/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8673" tIns="25400" rIns="178673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Identify the best active strategies.</a:t>
          </a:r>
          <a:endParaRPr lang="en-US" sz="2000" kern="1200" dirty="0"/>
        </a:p>
      </dsp:txBody>
      <dsp:txXfrm>
        <a:off x="478693" y="891255"/>
        <a:ext cx="2295712" cy="2295712"/>
      </dsp:txXfrm>
    </dsp:sp>
    <dsp:sp modelId="{4EFB3FBC-2243-472D-AE2C-1A740088B6E2}">
      <dsp:nvSpPr>
        <dsp:cNvPr id="0" name=""/>
        <dsp:cNvSpPr/>
      </dsp:nvSpPr>
      <dsp:spPr>
        <a:xfrm>
          <a:off x="2600538" y="415797"/>
          <a:ext cx="3246628" cy="3246628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alpha val="50000"/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alpha val="50000"/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8673" tIns="25400" rIns="178673" bIns="2540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prstClr val="white"/>
              </a:solidFill>
              <a:latin typeface="Rockwell" panose="02060603020205020403"/>
              <a:ea typeface="+mn-ea"/>
              <a:cs typeface="+mn-cs"/>
            </a:rPr>
            <a:t>Capture commonalities dynamically</a:t>
          </a:r>
          <a:r>
            <a:rPr lang="en-US" sz="2400" kern="1200" dirty="0">
              <a:solidFill>
                <a:prstClr val="white"/>
              </a:solidFill>
              <a:latin typeface="Rockwell" panose="02060603020205020403"/>
              <a:ea typeface="+mn-ea"/>
              <a:cs typeface="+mn-cs"/>
            </a:rPr>
            <a:t>.</a:t>
          </a:r>
        </a:p>
      </dsp:txBody>
      <dsp:txXfrm>
        <a:off x="3075996" y="891255"/>
        <a:ext cx="2295712" cy="2295712"/>
      </dsp:txXfrm>
    </dsp:sp>
    <dsp:sp modelId="{9F8BA5FF-6C6A-4CF9-8792-0C9120C4E2CE}">
      <dsp:nvSpPr>
        <dsp:cNvPr id="0" name=""/>
        <dsp:cNvSpPr/>
      </dsp:nvSpPr>
      <dsp:spPr>
        <a:xfrm>
          <a:off x="5197842" y="415797"/>
          <a:ext cx="3246628" cy="3246628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alpha val="50000"/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alpha val="50000"/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8673" tIns="25400" rIns="178673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solidFill>
                <a:schemeClr val="bg1"/>
              </a:solidFill>
            </a:rPr>
            <a:t>Allowes</a:t>
          </a:r>
          <a:r>
            <a:rPr lang="en-US" sz="2000" kern="1200" dirty="0">
              <a:solidFill>
                <a:schemeClr val="bg1"/>
              </a:solidFill>
            </a:rPr>
            <a:t> evaluation of  the performance of any fund.</a:t>
          </a:r>
        </a:p>
      </dsp:txBody>
      <dsp:txXfrm>
        <a:off x="5673300" y="891255"/>
        <a:ext cx="2295712" cy="2295712"/>
      </dsp:txXfrm>
    </dsp:sp>
    <dsp:sp modelId="{4A0C629C-037C-4CB8-AAE8-1DF0D725AC74}">
      <dsp:nvSpPr>
        <dsp:cNvPr id="0" name=""/>
        <dsp:cNvSpPr/>
      </dsp:nvSpPr>
      <dsp:spPr>
        <a:xfrm>
          <a:off x="7795145" y="415797"/>
          <a:ext cx="3246628" cy="3246628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alpha val="50000"/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alpha val="50000"/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8673" tIns="45720" rIns="178673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schemeClr val="bg1"/>
              </a:solidFill>
            </a:rPr>
            <a:t>Tradable Assets</a:t>
          </a:r>
        </a:p>
      </dsp:txBody>
      <dsp:txXfrm>
        <a:off x="8270603" y="891255"/>
        <a:ext cx="2295712" cy="229571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E5FDD0-7C19-48CE-99CE-D1810D9B2490}">
      <dsp:nvSpPr>
        <dsp:cNvPr id="0" name=""/>
        <dsp:cNvSpPr/>
      </dsp:nvSpPr>
      <dsp:spPr>
        <a:xfrm>
          <a:off x="210219" y="0"/>
          <a:ext cx="3077205" cy="4051300"/>
        </a:xfrm>
        <a:prstGeom prst="triangle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456155B-56C4-40E1-ADCC-C964B4442028}">
      <dsp:nvSpPr>
        <dsp:cNvPr id="0" name=""/>
        <dsp:cNvSpPr/>
      </dsp:nvSpPr>
      <dsp:spPr>
        <a:xfrm>
          <a:off x="1663491" y="408910"/>
          <a:ext cx="1587380" cy="777600"/>
        </a:xfrm>
        <a:prstGeom prst="roundRect">
          <a:avLst/>
        </a:prstGeom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6350" cap="flat" cmpd="sng" algn="ctr">
          <a:solidFill>
            <a:srgbClr val="D34817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Rockwell" panose="02060603020205020403"/>
              <a:ea typeface="+mn-ea"/>
              <a:cs typeface="+mn-cs"/>
            </a:rPr>
            <a:t>Total</a:t>
          </a:r>
        </a:p>
      </dsp:txBody>
      <dsp:txXfrm>
        <a:off x="1701450" y="446869"/>
        <a:ext cx="1511462" cy="701682"/>
      </dsp:txXfrm>
    </dsp:sp>
    <dsp:sp modelId="{FFC5E530-D296-423A-A0F3-6735B83B6862}">
      <dsp:nvSpPr>
        <dsp:cNvPr id="0" name=""/>
        <dsp:cNvSpPr/>
      </dsp:nvSpPr>
      <dsp:spPr>
        <a:xfrm>
          <a:off x="1701964" y="1310309"/>
          <a:ext cx="1767501" cy="69787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Value</a:t>
          </a:r>
        </a:p>
      </dsp:txBody>
      <dsp:txXfrm>
        <a:off x="1736032" y="1344377"/>
        <a:ext cx="1699365" cy="629742"/>
      </dsp:txXfrm>
    </dsp:sp>
    <dsp:sp modelId="{89EA2DC1-333E-42BD-92CB-7BBE73744C8F}">
      <dsp:nvSpPr>
        <dsp:cNvPr id="0" name=""/>
        <dsp:cNvSpPr/>
      </dsp:nvSpPr>
      <dsp:spPr>
        <a:xfrm>
          <a:off x="1908379" y="2248039"/>
          <a:ext cx="1648974" cy="76639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Growth</a:t>
          </a:r>
        </a:p>
      </dsp:txBody>
      <dsp:txXfrm>
        <a:off x="1945791" y="2285451"/>
        <a:ext cx="1574150" cy="69157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B97B25-0F20-47DE-9D0E-FE03858A828D}">
      <dsp:nvSpPr>
        <dsp:cNvPr id="0" name=""/>
        <dsp:cNvSpPr/>
      </dsp:nvSpPr>
      <dsp:spPr>
        <a:xfrm>
          <a:off x="6283" y="0"/>
          <a:ext cx="2924232" cy="4051300"/>
        </a:xfrm>
        <a:prstGeom prst="triangle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6D08442-77CE-48FB-B089-13526637DD98}">
      <dsp:nvSpPr>
        <dsp:cNvPr id="0" name=""/>
        <dsp:cNvSpPr/>
      </dsp:nvSpPr>
      <dsp:spPr>
        <a:xfrm>
          <a:off x="1440073" y="297617"/>
          <a:ext cx="1631012" cy="87891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Rockwell" panose="02060603020205020403"/>
              <a:ea typeface="+mn-ea"/>
              <a:cs typeface="+mn-cs"/>
            </a:rPr>
            <a:t>Total</a:t>
          </a:r>
        </a:p>
      </dsp:txBody>
      <dsp:txXfrm>
        <a:off x="1482978" y="340522"/>
        <a:ext cx="1545202" cy="793102"/>
      </dsp:txXfrm>
    </dsp:sp>
    <dsp:sp modelId="{4E21EC65-9DFC-46D5-9853-860E898B1FC1}">
      <dsp:nvSpPr>
        <dsp:cNvPr id="0" name=""/>
        <dsp:cNvSpPr/>
      </dsp:nvSpPr>
      <dsp:spPr>
        <a:xfrm>
          <a:off x="1478825" y="1402288"/>
          <a:ext cx="1670408" cy="78158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Rockwell" panose="02060603020205020403"/>
              <a:ea typeface="+mn-ea"/>
              <a:cs typeface="+mn-cs"/>
            </a:rPr>
            <a:t>Value</a:t>
          </a:r>
        </a:p>
      </dsp:txBody>
      <dsp:txXfrm>
        <a:off x="1516979" y="1440442"/>
        <a:ext cx="1594100" cy="705279"/>
      </dsp:txXfrm>
    </dsp:sp>
    <dsp:sp modelId="{68AA1925-FD2F-469A-ABAE-78C9BCB2055E}">
      <dsp:nvSpPr>
        <dsp:cNvPr id="0" name=""/>
        <dsp:cNvSpPr/>
      </dsp:nvSpPr>
      <dsp:spPr>
        <a:xfrm>
          <a:off x="1702293" y="2313488"/>
          <a:ext cx="1597088" cy="78657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Rockwell" panose="02060603020205020403"/>
              <a:ea typeface="+mn-ea"/>
              <a:cs typeface="+mn-cs"/>
            </a:rPr>
            <a:t>Growth</a:t>
          </a:r>
        </a:p>
      </dsp:txBody>
      <dsp:txXfrm>
        <a:off x="1740690" y="2351885"/>
        <a:ext cx="1520294" cy="70978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11E402-212A-4873-BB67-A14BCA84A696}">
      <dsp:nvSpPr>
        <dsp:cNvPr id="0" name=""/>
        <dsp:cNvSpPr/>
      </dsp:nvSpPr>
      <dsp:spPr>
        <a:xfrm>
          <a:off x="3214" y="702514"/>
          <a:ext cx="3133933" cy="1253573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softEdge rad="12700"/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Large-Capitalization</a:t>
          </a:r>
        </a:p>
      </dsp:txBody>
      <dsp:txXfrm>
        <a:off x="3214" y="702514"/>
        <a:ext cx="3133933" cy="1253573"/>
      </dsp:txXfrm>
    </dsp:sp>
    <dsp:sp modelId="{9E4265C9-6524-4993-802C-FF47811760C2}">
      <dsp:nvSpPr>
        <dsp:cNvPr id="0" name=""/>
        <dsp:cNvSpPr/>
      </dsp:nvSpPr>
      <dsp:spPr>
        <a:xfrm>
          <a:off x="3214" y="1956087"/>
          <a:ext cx="3133933" cy="312243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Russell 1000 Value</a:t>
          </a:r>
        </a:p>
        <a:p>
          <a:pPr marL="228600" lvl="1" indent="-228600" algn="l" defTabSz="10668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Rockwell" panose="02060603020205020403"/>
              <a:ea typeface="+mn-ea"/>
              <a:cs typeface="+mn-cs"/>
            </a:rPr>
            <a:t>Russell 1000</a:t>
          </a:r>
        </a:p>
        <a:p>
          <a:pPr marL="228600" lvl="1" indent="-228600" algn="l" defTabSz="10668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Rockwell" panose="02060603020205020403"/>
              <a:ea typeface="+mn-ea"/>
              <a:cs typeface="+mn-cs"/>
            </a:rPr>
            <a:t>Russell 1000 Growth</a:t>
          </a:r>
        </a:p>
      </dsp:txBody>
      <dsp:txXfrm>
        <a:off x="3214" y="1956087"/>
        <a:ext cx="3133933" cy="3122437"/>
      </dsp:txXfrm>
    </dsp:sp>
    <dsp:sp modelId="{4BB11CC6-FB4C-4EC3-A59A-45AD7F020FD8}">
      <dsp:nvSpPr>
        <dsp:cNvPr id="0" name=""/>
        <dsp:cNvSpPr/>
      </dsp:nvSpPr>
      <dsp:spPr>
        <a:xfrm>
          <a:off x="3575898" y="702514"/>
          <a:ext cx="3133933" cy="1253573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softEdge rad="12700"/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Mid-Capitalization</a:t>
          </a:r>
          <a:endParaRPr lang="en-US" sz="3200" kern="1200" dirty="0"/>
        </a:p>
      </dsp:txBody>
      <dsp:txXfrm>
        <a:off x="3575898" y="702514"/>
        <a:ext cx="3133933" cy="1253573"/>
      </dsp:txXfrm>
    </dsp:sp>
    <dsp:sp modelId="{697A18E1-B190-40B8-8625-5B6575FFE5AE}">
      <dsp:nvSpPr>
        <dsp:cNvPr id="0" name=""/>
        <dsp:cNvSpPr/>
      </dsp:nvSpPr>
      <dsp:spPr>
        <a:xfrm>
          <a:off x="3575898" y="1956087"/>
          <a:ext cx="3133933" cy="312243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Rockwell" panose="02060603020205020403"/>
              <a:ea typeface="+mn-ea"/>
              <a:cs typeface="+mn-cs"/>
            </a:rPr>
            <a:t>Russell Midcap Value</a:t>
          </a:r>
        </a:p>
        <a:p>
          <a:pPr marL="228600" lvl="1" indent="-228600" algn="l" defTabSz="10668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Rockwell" panose="02060603020205020403"/>
              <a:ea typeface="+mn-ea"/>
              <a:cs typeface="+mn-cs"/>
            </a:rPr>
            <a:t>Russell Midcap</a:t>
          </a:r>
        </a:p>
        <a:p>
          <a:pPr marL="228600" lvl="1" indent="-228600" algn="l" defTabSz="10668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Rockwell" panose="02060603020205020403"/>
              <a:ea typeface="+mn-ea"/>
              <a:cs typeface="+mn-cs"/>
            </a:rPr>
            <a:t>Russell Midcap Growth</a:t>
          </a:r>
        </a:p>
      </dsp:txBody>
      <dsp:txXfrm>
        <a:off x="3575898" y="1956087"/>
        <a:ext cx="3133933" cy="3122437"/>
      </dsp:txXfrm>
    </dsp:sp>
    <dsp:sp modelId="{6DC54018-3A86-474D-80FE-49699DB5D0C5}">
      <dsp:nvSpPr>
        <dsp:cNvPr id="0" name=""/>
        <dsp:cNvSpPr/>
      </dsp:nvSpPr>
      <dsp:spPr>
        <a:xfrm>
          <a:off x="7148583" y="702514"/>
          <a:ext cx="3133933" cy="1253573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softEdge rad="12700"/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Small-Capitalization</a:t>
          </a:r>
          <a:endParaRPr lang="en-US" sz="3200" kern="1200" dirty="0"/>
        </a:p>
      </dsp:txBody>
      <dsp:txXfrm>
        <a:off x="7148583" y="702514"/>
        <a:ext cx="3133933" cy="1253573"/>
      </dsp:txXfrm>
    </dsp:sp>
    <dsp:sp modelId="{B32E0965-491A-4D3D-985D-1F5489FF8CCD}">
      <dsp:nvSpPr>
        <dsp:cNvPr id="0" name=""/>
        <dsp:cNvSpPr/>
      </dsp:nvSpPr>
      <dsp:spPr>
        <a:xfrm>
          <a:off x="7148583" y="1956087"/>
          <a:ext cx="3133933" cy="312243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Rockwell" panose="02060603020205020403"/>
              <a:ea typeface="+mn-ea"/>
              <a:cs typeface="+mn-cs"/>
            </a:rPr>
            <a:t>Russell 2000 Value</a:t>
          </a:r>
        </a:p>
        <a:p>
          <a:pPr marL="228600" lvl="1" indent="-228600" algn="l" defTabSz="10668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Rockwell" panose="02060603020205020403"/>
              <a:ea typeface="+mn-ea"/>
              <a:cs typeface="+mn-cs"/>
            </a:rPr>
            <a:t>Russell 2000</a:t>
          </a:r>
        </a:p>
        <a:p>
          <a:pPr marL="228600" lvl="1" indent="-228600" algn="l" defTabSz="10668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Rockwell" panose="02060603020205020403"/>
              <a:ea typeface="+mn-ea"/>
              <a:cs typeface="+mn-cs"/>
            </a:rPr>
            <a:t>Russell 2000 Growth</a:t>
          </a:r>
        </a:p>
      </dsp:txBody>
      <dsp:txXfrm>
        <a:off x="7148583" y="1956087"/>
        <a:ext cx="3133933" cy="31224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65F51-8CC4-46E8-A24D-4B47C5A62A7C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3039295-8669-4DF8-A5F0-9CBDCCCF4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359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65F51-8CC4-46E8-A24D-4B47C5A62A7C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39295-8669-4DF8-A5F0-9CBDCCCF4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92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65F51-8CC4-46E8-A24D-4B47C5A62A7C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39295-8669-4DF8-A5F0-9CBDCCCF4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74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65F51-8CC4-46E8-A24D-4B47C5A62A7C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39295-8669-4DF8-A5F0-9CBDCCCF4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154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1C065F51-8CC4-46E8-A24D-4B47C5A62A7C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3039295-8669-4DF8-A5F0-9CBDCCCF4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967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65F51-8CC4-46E8-A24D-4B47C5A62A7C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39295-8669-4DF8-A5F0-9CBDCCCF4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30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65F51-8CC4-46E8-A24D-4B47C5A62A7C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39295-8669-4DF8-A5F0-9CBDCCCF4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334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65F51-8CC4-46E8-A24D-4B47C5A62A7C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39295-8669-4DF8-A5F0-9CBDCCCF4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432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65F51-8CC4-46E8-A24D-4B47C5A62A7C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39295-8669-4DF8-A5F0-9CBDCCCF4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530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65F51-8CC4-46E8-A24D-4B47C5A62A7C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39295-8669-4DF8-A5F0-9CBDCCCF4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634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65F51-8CC4-46E8-A24D-4B47C5A62A7C}" type="datetimeFigureOut">
              <a:rPr lang="en-US" smtClean="0"/>
              <a:t>9/9/2019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39295-8669-4DF8-A5F0-9CBDCCCF4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68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1C065F51-8CC4-46E8-A24D-4B47C5A62A7C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3039295-8669-4DF8-A5F0-9CBDCCCF4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671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mp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mp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tmp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tmp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tmp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tmp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tmp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A9C7E-715C-460D-8985-B9B788793A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9497" y="2188541"/>
            <a:ext cx="9803876" cy="1853202"/>
          </a:xfrm>
        </p:spPr>
        <p:txBody>
          <a:bodyPr>
            <a:normAutofit fontScale="90000"/>
          </a:bodyPr>
          <a:lstStyle/>
          <a:p>
            <a:r>
              <a:rPr lang="en-US" sz="4900" dirty="0"/>
              <a:t>Mutual Fund Performance Evaluation with Active Peer Benchmarks</a:t>
            </a:r>
            <a:br>
              <a:rPr lang="en-US" sz="4400" dirty="0"/>
            </a:br>
            <a:r>
              <a:rPr lang="en-US" sz="4400" dirty="0"/>
              <a:t>     ----</a:t>
            </a:r>
            <a:r>
              <a:rPr lang="en-US" sz="3100" dirty="0"/>
              <a:t>David Hunter, Eugene Kandel, </a:t>
            </a:r>
            <a:r>
              <a:rPr lang="en-US" sz="3100" dirty="0" err="1"/>
              <a:t>Shumel</a:t>
            </a:r>
            <a:r>
              <a:rPr lang="en-US" sz="3100" dirty="0"/>
              <a:t> Kandel, Russ </a:t>
            </a:r>
            <a:r>
              <a:rPr lang="en-US" sz="3100" dirty="0" err="1"/>
              <a:t>Wermers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4C313F-E4DE-465D-A341-A34F62C895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76073" y="4487159"/>
            <a:ext cx="5708873" cy="1113211"/>
          </a:xfrm>
        </p:spPr>
        <p:txBody>
          <a:bodyPr>
            <a:normAutofit/>
          </a:bodyPr>
          <a:lstStyle/>
          <a:p>
            <a:r>
              <a:rPr lang="en-US" dirty="0"/>
              <a:t>                                Presented by Qi Yang</a:t>
            </a:r>
          </a:p>
          <a:p>
            <a:r>
              <a:rPr lang="en-US" dirty="0"/>
              <a:t>                                Instructed by Phil Dybvig</a:t>
            </a:r>
          </a:p>
        </p:txBody>
      </p:sp>
    </p:spTree>
    <p:extLst>
      <p:ext uri="{BB962C8B-B14F-4D97-AF65-F5344CB8AC3E}">
        <p14:creationId xmlns:p14="http://schemas.microsoft.com/office/powerpoint/2010/main" val="3997071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8B8A2-6FCC-4929-B0A8-50FFA4D3F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/>
          <a:lstStyle/>
          <a:p>
            <a:r>
              <a:rPr lang="en-US" dirty="0"/>
              <a:t>Nine style categories of funds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655160EC-68F8-4FF3-9FD2-8F14626FA2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1853265"/>
              </p:ext>
            </p:extLst>
          </p:nvPr>
        </p:nvGraphicFramePr>
        <p:xfrm>
          <a:off x="730611" y="2147824"/>
          <a:ext cx="10058400" cy="4051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D510F7E7-790D-45B6-AB24-7F84590AAE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6753091"/>
              </p:ext>
            </p:extLst>
          </p:nvPr>
        </p:nvGraphicFramePr>
        <p:xfrm>
          <a:off x="4562573" y="2147824"/>
          <a:ext cx="3299382" cy="4051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8E66A268-8EC5-4EC6-BC48-0C95F6C8D77C}"/>
              </a:ext>
            </a:extLst>
          </p:cNvPr>
          <p:cNvSpPr/>
          <p:nvPr/>
        </p:nvSpPr>
        <p:spPr>
          <a:xfrm>
            <a:off x="7861955" y="2149260"/>
            <a:ext cx="3077205" cy="4051300"/>
          </a:xfrm>
          <a:prstGeom prst="triangl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BE09C63-7FF1-4ADA-A680-1F333D6E7A87}"/>
              </a:ext>
            </a:extLst>
          </p:cNvPr>
          <p:cNvGrpSpPr/>
          <p:nvPr/>
        </p:nvGrpSpPr>
        <p:grpSpPr>
          <a:xfrm>
            <a:off x="9417801" y="2494880"/>
            <a:ext cx="1887439" cy="796998"/>
            <a:chOff x="1438612" y="396731"/>
            <a:chExt cx="1870195" cy="934120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0134868A-8607-49B8-950B-8727780A3E02}"/>
                </a:ext>
              </a:extLst>
            </p:cNvPr>
            <p:cNvSpPr/>
            <p:nvPr/>
          </p:nvSpPr>
          <p:spPr>
            <a:xfrm>
              <a:off x="1438612" y="396731"/>
              <a:ext cx="1870195" cy="934120"/>
            </a:xfrm>
            <a:prstGeom prst="roundRect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Rectangle: Rounded Corners 4">
              <a:extLst>
                <a:ext uri="{FF2B5EF4-FFF2-40B4-BE49-F238E27FC236}">
                  <a16:creationId xmlns:a16="http://schemas.microsoft.com/office/drawing/2014/main" id="{34D4E61E-B653-46A2-BA26-89C96972C450}"/>
                </a:ext>
              </a:extLst>
            </p:cNvPr>
            <p:cNvSpPr txBox="1"/>
            <p:nvPr/>
          </p:nvSpPr>
          <p:spPr>
            <a:xfrm>
              <a:off x="1484212" y="442331"/>
              <a:ext cx="1778995" cy="8429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5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Rockwell" panose="02060603020205020403"/>
                </a:rPr>
                <a:t>Total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79F4E73-C894-4A63-83F2-30ED49A50877}"/>
              </a:ext>
            </a:extLst>
          </p:cNvPr>
          <p:cNvGrpSpPr/>
          <p:nvPr/>
        </p:nvGrpSpPr>
        <p:grpSpPr>
          <a:xfrm>
            <a:off x="9530498" y="3478058"/>
            <a:ext cx="1786943" cy="796998"/>
            <a:chOff x="1438612" y="308666"/>
            <a:chExt cx="1870195" cy="934120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5FA3A494-B6A2-4A57-9443-E9F6CBD1E572}"/>
                </a:ext>
              </a:extLst>
            </p:cNvPr>
            <p:cNvSpPr/>
            <p:nvPr/>
          </p:nvSpPr>
          <p:spPr>
            <a:xfrm>
              <a:off x="1438612" y="308666"/>
              <a:ext cx="1870195" cy="934120"/>
            </a:xfrm>
            <a:prstGeom prst="roundRect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Rectangle: Rounded Corners 4">
              <a:extLst>
                <a:ext uri="{FF2B5EF4-FFF2-40B4-BE49-F238E27FC236}">
                  <a16:creationId xmlns:a16="http://schemas.microsoft.com/office/drawing/2014/main" id="{C0647F14-4ECE-430C-A046-65CC32377CA2}"/>
                </a:ext>
              </a:extLst>
            </p:cNvPr>
            <p:cNvSpPr txBox="1"/>
            <p:nvPr/>
          </p:nvSpPr>
          <p:spPr>
            <a:xfrm>
              <a:off x="1478655" y="413532"/>
              <a:ext cx="1824595" cy="6834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9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Rockwell" panose="02060603020205020403"/>
                </a:rPr>
                <a:t>Value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9D903F9-BA16-4284-A88C-07E9C91FEBD9}"/>
              </a:ext>
            </a:extLst>
          </p:cNvPr>
          <p:cNvGrpSpPr/>
          <p:nvPr/>
        </p:nvGrpSpPr>
        <p:grpSpPr>
          <a:xfrm>
            <a:off x="9753087" y="4365327"/>
            <a:ext cx="1870195" cy="796998"/>
            <a:chOff x="1438612" y="396731"/>
            <a:chExt cx="1870195" cy="934120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A378D0B1-7BDE-4490-AB74-33300F01D4EA}"/>
                </a:ext>
              </a:extLst>
            </p:cNvPr>
            <p:cNvSpPr/>
            <p:nvPr/>
          </p:nvSpPr>
          <p:spPr>
            <a:xfrm>
              <a:off x="1438612" y="396731"/>
              <a:ext cx="1870195" cy="934120"/>
            </a:xfrm>
            <a:prstGeom prst="roundRect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Rectangle: Rounded Corners 4">
              <a:extLst>
                <a:ext uri="{FF2B5EF4-FFF2-40B4-BE49-F238E27FC236}">
                  <a16:creationId xmlns:a16="http://schemas.microsoft.com/office/drawing/2014/main" id="{9EBF95E6-A038-42CB-A0B0-1952C26D5253}"/>
                </a:ext>
              </a:extLst>
            </p:cNvPr>
            <p:cNvSpPr txBox="1"/>
            <p:nvPr/>
          </p:nvSpPr>
          <p:spPr>
            <a:xfrm>
              <a:off x="1484212" y="442331"/>
              <a:ext cx="1778995" cy="8429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9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Rockwell" panose="02060603020205020403"/>
                </a:rPr>
                <a:t>Growth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329DE21A-4E3E-4BCA-AC3F-8A25416DCC60}"/>
              </a:ext>
            </a:extLst>
          </p:cNvPr>
          <p:cNvSpPr txBox="1"/>
          <p:nvPr/>
        </p:nvSpPr>
        <p:spPr>
          <a:xfrm>
            <a:off x="1252840" y="5346180"/>
            <a:ext cx="23104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Large-Capitalization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BBB0F76-62F5-40F7-895E-6E7E2BF1E7A3}"/>
              </a:ext>
            </a:extLst>
          </p:cNvPr>
          <p:cNvSpPr txBox="1"/>
          <p:nvPr/>
        </p:nvSpPr>
        <p:spPr>
          <a:xfrm>
            <a:off x="4874304" y="5299447"/>
            <a:ext cx="23104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Mid-Capitalization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A8A112F-0B57-4927-9DFF-535B88D956E7}"/>
              </a:ext>
            </a:extLst>
          </p:cNvPr>
          <p:cNvSpPr txBox="1"/>
          <p:nvPr/>
        </p:nvSpPr>
        <p:spPr>
          <a:xfrm>
            <a:off x="8308575" y="5252596"/>
            <a:ext cx="23104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Small-Capitalization</a:t>
            </a:r>
          </a:p>
        </p:txBody>
      </p:sp>
    </p:spTree>
    <p:extLst>
      <p:ext uri="{BB962C8B-B14F-4D97-AF65-F5344CB8AC3E}">
        <p14:creationId xmlns:p14="http://schemas.microsoft.com/office/powerpoint/2010/main" val="1139699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D5EBB-689E-4238-95B0-90EF0A0CF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Clarifications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F9867-FD9F-452C-ADD4-685FC6793B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APB return for the following regressions are equally-weighted average across all funds that are available for investment in that category at the beginning of that month.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To make the APB a realistic baseline investment, we include only no-load funds in our analysis to minimize any costs of investing and rebalancing among a potentially large group of funds in a particular category.</a:t>
            </a:r>
          </a:p>
        </p:txBody>
      </p:sp>
    </p:spTree>
    <p:extLst>
      <p:ext uri="{BB962C8B-B14F-4D97-AF65-F5344CB8AC3E}">
        <p14:creationId xmlns:p14="http://schemas.microsoft.com/office/powerpoint/2010/main" val="32405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22">
            <a:extLst>
              <a:ext uri="{FF2B5EF4-FFF2-40B4-BE49-F238E27FC236}">
                <a16:creationId xmlns:a16="http://schemas.microsoft.com/office/drawing/2014/main" id="{9A3D0CE2-91FF-49B3-A5D8-181E900D7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" name="Rectangle 24">
            <a:extLst>
              <a:ext uri="{FF2B5EF4-FFF2-40B4-BE49-F238E27FC236}">
                <a16:creationId xmlns:a16="http://schemas.microsoft.com/office/drawing/2014/main" id="{58AEBD96-C315-4F53-9D9E-0E20E993E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" name="Rectangle 26">
            <a:extLst>
              <a:ext uri="{FF2B5EF4-FFF2-40B4-BE49-F238E27FC236}">
                <a16:creationId xmlns:a16="http://schemas.microsoft.com/office/drawing/2014/main" id="{78916AAA-66F6-4DFA-88ED-7E27CF6B8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4" name="Group 28">
            <a:extLst>
              <a:ext uri="{FF2B5EF4-FFF2-40B4-BE49-F238E27FC236}">
                <a16:creationId xmlns:a16="http://schemas.microsoft.com/office/drawing/2014/main" id="{A137D43F-BAD6-47F1-AA65-AEEA38A2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512C9B2-6B22-4211-A940-FCD7C2CD0B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5F7DB84-CDE7-46F8-90DD-9D048A7D5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 useBgFill="1">
        <p:nvSpPr>
          <p:cNvPr id="45" name="Rectangle 32">
            <a:extLst>
              <a:ext uri="{FF2B5EF4-FFF2-40B4-BE49-F238E27FC236}">
                <a16:creationId xmlns:a16="http://schemas.microsoft.com/office/drawing/2014/main" id="{E8035907-EB9C-4E11-8A9B-D25B0AD8D7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93F387-C5F8-4E96-87AD-AF36E96A1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6516241" cy="55710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80000"/>
              </a:lnSpc>
            </a:pPr>
            <a:r>
              <a:rPr lang="en-US" sz="880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Motivating </a:t>
            </a:r>
            <a:r>
              <a:rPr lang="en-US" sz="8800" dirty="0" err="1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apb</a:t>
            </a:r>
            <a:endParaRPr lang="en-US" sz="8800" dirty="0">
              <a:blipFill dpi="0" rotWithShape="1">
                <a:blip r:embed="rId4"/>
                <a:srcRect/>
                <a:tile tx="6350" ty="-127000" sx="65000" sy="64000" flip="none" algn="tl"/>
              </a:blipFill>
            </a:endParaRPr>
          </a:p>
        </p:txBody>
      </p:sp>
      <p:sp>
        <p:nvSpPr>
          <p:cNvPr id="46" name="Rectangle 34">
            <a:extLst>
              <a:ext uri="{FF2B5EF4-FFF2-40B4-BE49-F238E27FC236}">
                <a16:creationId xmlns:a16="http://schemas.microsoft.com/office/drawing/2014/main" id="{D9C69FA7-0958-4ED9-A0DF-E87A0C137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702709" y="3388657"/>
            <a:ext cx="36576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7" name="Group 36">
            <a:extLst>
              <a:ext uri="{FF2B5EF4-FFF2-40B4-BE49-F238E27FC236}">
                <a16:creationId xmlns:a16="http://schemas.microsoft.com/office/drawing/2014/main" id="{FDB0A998-A5C6-45CB-ACF3-1CF639920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33595" y="1903304"/>
            <a:ext cx="3051394" cy="3051388"/>
            <a:chOff x="7933595" y="1903304"/>
            <a:chExt cx="3051394" cy="3051388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AB5B6FA-7B4F-437A-9C78-144C7DCD1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33595" y="1903304"/>
              <a:ext cx="3051394" cy="3051388"/>
            </a:xfrm>
            <a:prstGeom prst="ellipse">
              <a:avLst/>
            </a:prstGeom>
            <a:blipFill dpi="0"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4000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48" name="Oval 38">
              <a:extLst>
                <a:ext uri="{FF2B5EF4-FFF2-40B4-BE49-F238E27FC236}">
                  <a16:creationId xmlns:a16="http://schemas.microsoft.com/office/drawing/2014/main" id="{A4199C21-6AE0-4F6F-AA96-6FFF97BB9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95024" y="2064730"/>
              <a:ext cx="2728540" cy="2728536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1808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B1300-7F31-420E-8B1F-7BC048E81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econometric model</a:t>
            </a:r>
          </a:p>
        </p:txBody>
      </p:sp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D2FE46C1-982E-4793-8D7E-3A40291D35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2"/>
          <a:stretch/>
        </p:blipFill>
        <p:spPr>
          <a:xfrm>
            <a:off x="636810" y="2109563"/>
            <a:ext cx="6150917" cy="727879"/>
          </a:xfr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89F588DC-8C75-477C-ABB7-BFEFA1D6B7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10" y="4137812"/>
            <a:ext cx="5936494" cy="8077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E6DDBF0-12E5-4E97-87FE-3B760C617134}"/>
                  </a:ext>
                </a:extLst>
              </p:cNvPr>
              <p:cNvSpPr txBox="1"/>
              <p:nvPr/>
            </p:nvSpPr>
            <p:spPr>
              <a:xfrm>
                <a:off x="556482" y="2853030"/>
                <a:ext cx="5797686" cy="15361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𝑇h𝑒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𝑎𝑐𝑡𝑢𝑟𝑎𝑙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𝑟𝑒𝑝𝑜𝑟𝑡𝑒𝑑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𝑟𝑒𝑡𝑢𝑟𝑛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𝑓𝑢𝑛𝑑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𝑑𝑢𝑟𝑖𝑛𝑔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𝑚𝑜𝑛𝑡h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𝑛𝑒𝑡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𝑡h𝑒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𝑚𝑎𝑛𝑎𝑔𝑒𝑚𝑒𝑛𝑡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𝑓𝑒𝑒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𝑎𝑛𝑑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𝑡𝑟𝑎𝑑𝑖𝑛𝑔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𝑐𝑜𝑠𝑡𝑠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𝑇h𝑒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𝑝𝑒𝑟𝑖𝑜𝑑𝑖𝑐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𝑚𝑎𝑛𝑎𝑔𝑒𝑚𝑒𝑛𝑡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𝑓𝑒𝑒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𝑡h𝑎𝑡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𝑓𝑢𝑛𝑑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𝑐h𝑎𝑟𝑔𝑒𝑠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𝑝𝑒𝑟𝑖𝑜𝑑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𝑇h𝑒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𝑟𝑖𝑠𝑘</m:t>
                    </m:r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𝑓𝑟𝑒𝑒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𝑟𝑎𝑡𝑒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𝑓𝑜𝑟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𝑝𝑒𝑟𝑖𝑜𝑑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                        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 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𝑇h𝑒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𝑔𝑟𝑜𝑠𝑠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𝑒𝑥𝑐𝑒𝑠𝑠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𝑟𝑒𝑡𝑢𝑟𝑛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𝑓𝑢𝑛𝑑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𝑡𝑖𝑚𝑒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</m:t>
                      </m:r>
                    </m:oMath>
                  </m:oMathPara>
                </a14:m>
                <a:endParaRPr lang="en-US" dirty="0">
                  <a:latin typeface="Cambria Math" panose="02040503050406030204" pitchFamily="18" charset="0"/>
                </a:endParaRPr>
              </a:p>
              <a:p>
                <a:endParaRPr lang="en-US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E6DDBF0-12E5-4E97-87FE-3B760C6171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482" y="2853030"/>
                <a:ext cx="5797686" cy="1536126"/>
              </a:xfrm>
              <a:prstGeom prst="rect">
                <a:avLst/>
              </a:prstGeom>
              <a:blipFill>
                <a:blip r:embed="rId4"/>
                <a:stretch>
                  <a:fillRect r="-91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EBEA1BE-D431-4BBF-B70D-52C42F2A0F88}"/>
                  </a:ext>
                </a:extLst>
              </p:cNvPr>
              <p:cNvSpPr/>
              <p:nvPr/>
            </p:nvSpPr>
            <p:spPr>
              <a:xfrm>
                <a:off x="636810" y="4945602"/>
                <a:ext cx="6096000" cy="70070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𝐴𝑃𝐵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𝑇h𝑒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𝑎𝑣𝑒𝑟𝑎𝑔𝑒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𝑔𝑟𝑜𝑠𝑠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𝑒𝑥𝑐𝑒𝑠𝑠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𝑟𝑒𝑡𝑢𝑟𝑛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𝑎𝑐𝑡𝑖𝑣𝑒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𝑝𝑒𝑒𝑟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𝑔𝑟𝑜𝑢𝑝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𝑓𝑢𝑛𝑑𝑠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𝑡𝑜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𝑤h𝑖𝑐h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𝑓𝑢𝑛𝑑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𝑏𝑒𝑙𝑜𝑛𝑔𝑠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𝐴𝑃𝐵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𝑇h𝑒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𝑛𝑢𝑚𝑏𝑒𝑟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𝑓𝑢𝑛𝑑𝑠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𝐴𝑃𝐵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                    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EBEA1BE-D431-4BBF-B70D-52C42F2A0F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810" y="4945602"/>
                <a:ext cx="6096000" cy="700705"/>
              </a:xfrm>
              <a:prstGeom prst="rect">
                <a:avLst/>
              </a:prstGeom>
              <a:blipFill>
                <a:blip r:embed="rId5"/>
                <a:stretch>
                  <a:fillRect r="-69400" b="-3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7073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671A4-D910-41F2-8E4A-B6A40EE2A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65778"/>
            <a:ext cx="10058400" cy="1609344"/>
          </a:xfrm>
        </p:spPr>
        <p:txBody>
          <a:bodyPr/>
          <a:lstStyle/>
          <a:p>
            <a:r>
              <a:rPr lang="en-US" dirty="0"/>
              <a:t>THE baseline model</a:t>
            </a:r>
          </a:p>
        </p:txBody>
      </p:sp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EE38FEB2-35DE-425D-A7A7-8769E297B0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2638003"/>
            <a:ext cx="5799323" cy="548688"/>
          </a:xfr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EC2E2835-4A5C-4970-9900-78952B22AF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92" y="3631310"/>
            <a:ext cx="5692633" cy="5105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004D38C-433E-4F8E-A0F5-DD486DBAAD07}"/>
                  </a:ext>
                </a:extLst>
              </p:cNvPr>
              <p:cNvSpPr txBox="1"/>
              <p:nvPr/>
            </p:nvSpPr>
            <p:spPr>
              <a:xfrm>
                <a:off x="1069848" y="3186691"/>
                <a:ext cx="55241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𝑎𝑠𝑠𝑢𝑚𝑒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𝑗𝑢𝑠𝑡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𝑜𝑛𝑒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𝑟𝑖𝑠𝑘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𝑓𝑎𝑐𝑡𝑜𝑟𝑠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h𝑒𝑟𝑒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𝑓𝑜𝑟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𝑠𝑖𝑚𝑝𝑙𝑖𝑐𝑖𝑡𝑦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004D38C-433E-4F8E-A0F5-DD486DBAAD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848" y="3186691"/>
                <a:ext cx="5524108" cy="369332"/>
              </a:xfrm>
              <a:prstGeom prst="rect">
                <a:avLst/>
              </a:prstGeom>
              <a:blipFill>
                <a:blip r:embed="rId4"/>
                <a:stretch>
                  <a:fillRect r="-1104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888B1A6-F016-48EC-B9CB-BAC9F9A8069F}"/>
                  </a:ext>
                </a:extLst>
              </p:cNvPr>
              <p:cNvSpPr txBox="1"/>
              <p:nvPr/>
            </p:nvSpPr>
            <p:spPr>
              <a:xfrm>
                <a:off x="878094" y="4217181"/>
                <a:ext cx="8049089" cy="6585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𝑟𝑎𝑛𝑑𝑜𝑚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𝑧𝑒𝑟𝑜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𝑚𝑒𝑎𝑛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𝑣𝑎𝑟𝑖𝑎𝑏𝑙𝑒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𝑢𝑛𝑝𝑟𝑖𝑐𝑒𝑑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𝑟𝑖𝑠𝑘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𝑓𝑎𝑐𝑡𝑜𝑟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0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𝑖𝑛𝑑𝑒𝑝𝑒𝑛𝑑𝑒𝑛𝑡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𝑖𝑑𝑒𝑛𝑡𝑖𝑐𝑎𝑙𝑙𝑦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𝑑𝑖𝑠𝑡𝑟𝑖𝑏𝑢𝑡𝑒𝑑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𝑎𝑐𝑟𝑜𝑠𝑠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𝑓𝑢𝑛𝑑𝑠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𝑒𝑟𝑟𝑜𝑟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𝑡𝑒𝑟𝑚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888B1A6-F016-48EC-B9CB-BAC9F9A806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094" y="4217181"/>
                <a:ext cx="8049089" cy="658514"/>
              </a:xfrm>
              <a:prstGeom prst="rect">
                <a:avLst/>
              </a:prstGeom>
              <a:blipFill>
                <a:blip r:embed="rId5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907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496E4F4E-C85A-4F79-8821-4DF1C9800F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939" y="818805"/>
            <a:ext cx="5837426" cy="219475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241B9A8-FCE0-4D9F-9483-E20F917261A1}"/>
                  </a:ext>
                </a:extLst>
              </p:cNvPr>
              <p:cNvSpPr txBox="1"/>
              <p:nvPr/>
            </p:nvSpPr>
            <p:spPr>
              <a:xfrm>
                <a:off x="1135271" y="424206"/>
                <a:ext cx="85837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The APB model is undertaken to increase the precision of the estimator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</a:rPr>
                          <m:t>α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241B9A8-FCE0-4D9F-9483-E20F917261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271" y="424206"/>
                <a:ext cx="8583764" cy="369332"/>
              </a:xfrm>
              <a:prstGeom prst="rect">
                <a:avLst/>
              </a:prstGeom>
              <a:blipFill>
                <a:blip r:embed="rId3"/>
                <a:stretch>
                  <a:fillRect l="-568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A6CF0F01-BD72-46D0-9641-044B749FECAB}"/>
              </a:ext>
            </a:extLst>
          </p:cNvPr>
          <p:cNvSpPr txBox="1"/>
          <p:nvPr/>
        </p:nvSpPr>
        <p:spPr>
          <a:xfrm flipH="1">
            <a:off x="1144698" y="3081723"/>
            <a:ext cx="6551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Substituting Eq.(7) into Eq.(3), the model for a single fund is:</a:t>
            </a:r>
          </a:p>
        </p:txBody>
      </p:sp>
      <p:pic>
        <p:nvPicPr>
          <p:cNvPr id="10" name="Picture 9" descr="A picture containing object, clock, watch&#10;&#10;Description automatically generated">
            <a:extLst>
              <a:ext uri="{FF2B5EF4-FFF2-40B4-BE49-F238E27FC236}">
                <a16:creationId xmlns:a16="http://schemas.microsoft.com/office/drawing/2014/main" id="{D6C44D80-E371-48BE-9552-1DCFD3F737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698" y="3474232"/>
            <a:ext cx="5852667" cy="6706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9FCC210-202B-4357-8A34-8C6F48615FD1}"/>
                  </a:ext>
                </a:extLst>
              </p:cNvPr>
              <p:cNvSpPr txBox="1"/>
              <p:nvPr/>
            </p:nvSpPr>
            <p:spPr>
              <a:xfrm>
                <a:off x="1135271" y="4168027"/>
                <a:ext cx="8470642" cy="18940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Eq.(8) suggest that adding the first-stage model residual for the APB,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</a:rPr>
                          <m:t>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𝐴𝑃𝐵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, to the standard asset pricing model Eq.(3) in a second stage will result in a lower-variance residual,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b="0" i="1" smtClean="0">
                                <a:latin typeface="Cambria Math" panose="02040503050406030204" pitchFamily="18" charset="0"/>
                              </a:rPr>
                              <m:t>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b="0" i="1" smtClean="0">
                                <a:latin typeface="Cambria Math" panose="02040503050406030204" pitchFamily="18" charset="0"/>
                              </a:rPr>
                              <m:t>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𝐴𝑃𝐵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𝐴𝑃𝐵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Whether this translation into more precise regression parameter estimates depends on whether a particular fund’s residual is sufficiently correlated with APB residual.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9FCC210-202B-4357-8A34-8C6F48615F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271" y="4168027"/>
                <a:ext cx="8470642" cy="1894045"/>
              </a:xfrm>
              <a:prstGeom prst="rect">
                <a:avLst/>
              </a:prstGeom>
              <a:blipFill>
                <a:blip r:embed="rId5"/>
                <a:stretch>
                  <a:fillRect l="-576" t="-1935" r="-288" b="-4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0873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8E4C4-B245-4458-B8F4-38FCE9291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Apb</a:t>
            </a:r>
            <a:r>
              <a:rPr lang="en-US" dirty="0"/>
              <a:t>-adjusted alpha model</a:t>
            </a:r>
          </a:p>
        </p:txBody>
      </p:sp>
      <p:pic>
        <p:nvPicPr>
          <p:cNvPr id="5" name="Content Placeholder 4" descr="A picture containing object&#10;&#10;Description automatically generated">
            <a:extLst>
              <a:ext uri="{FF2B5EF4-FFF2-40B4-BE49-F238E27FC236}">
                <a16:creationId xmlns:a16="http://schemas.microsoft.com/office/drawing/2014/main" id="{5C14022D-6D47-4F0B-8E63-7D37F22C77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52" y="2093976"/>
            <a:ext cx="5822185" cy="640135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AC9611E-D22F-4D0F-AB4B-5E09097B63F6}"/>
                  </a:ext>
                </a:extLst>
              </p:cNvPr>
              <p:cNvSpPr txBox="1"/>
              <p:nvPr/>
            </p:nvSpPr>
            <p:spPr>
              <a:xfrm>
                <a:off x="1216058" y="2734111"/>
                <a:ext cx="7682845" cy="10508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The APB-adjusted alpha,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</a:rPr>
                          <m:t>α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equals the unadjusted alpha of Eq.(8),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</a:rPr>
                          <m:t>α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minus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</a:rPr>
                              <m:t>ρ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</a:rPr>
                              <m:t>ρ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𝐴𝑃𝐵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</a:rPr>
                          <m:t>α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𝐴𝑃𝐵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If,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AC9611E-D22F-4D0F-AB4B-5E09097B63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058" y="2734111"/>
                <a:ext cx="7682845" cy="1050865"/>
              </a:xfrm>
              <a:prstGeom prst="rect">
                <a:avLst/>
              </a:prstGeom>
              <a:blipFill>
                <a:blip r:embed="rId3"/>
                <a:stretch>
                  <a:fillRect l="-634" t="-3488" b="-8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A picture containing object&#10;&#10;Description automatically generated">
            <a:extLst>
              <a:ext uri="{FF2B5EF4-FFF2-40B4-BE49-F238E27FC236}">
                <a16:creationId xmlns:a16="http://schemas.microsoft.com/office/drawing/2014/main" id="{7502CAC7-9F90-4B18-9CF3-44E5FBFAC2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638" y="3628752"/>
            <a:ext cx="1653683" cy="3124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4565FF0-ADE2-4A53-9512-A1BA8023368F}"/>
              </a:ext>
            </a:extLst>
          </p:cNvPr>
          <p:cNvSpPr txBox="1"/>
          <p:nvPr/>
        </p:nvSpPr>
        <p:spPr>
          <a:xfrm>
            <a:off x="1216058" y="3998084"/>
            <a:ext cx="5984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Then Eq.(9) assigns the manager a zero alpha.</a:t>
            </a:r>
          </a:p>
        </p:txBody>
      </p:sp>
    </p:spTree>
    <p:extLst>
      <p:ext uri="{BB962C8B-B14F-4D97-AF65-F5344CB8AC3E}">
        <p14:creationId xmlns:p14="http://schemas.microsoft.com/office/powerpoint/2010/main" val="21325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118BA95-03E7-41B7-B442-0AF8C0A7F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048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799C3D5-7D55-4046-808C-F290F456D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61035" y="1679569"/>
            <a:ext cx="3498864" cy="3498858"/>
            <a:chOff x="1061035" y="1679569"/>
            <a:chExt cx="3498864" cy="349885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59D8741-EAD6-41B1-A882-70D70FC358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1035" y="1679569"/>
              <a:ext cx="3498864" cy="3498858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4000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5444F36-3103-4D11-A25F-C054D4606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46134" y="1864667"/>
              <a:ext cx="3128666" cy="312866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AD9B3EAD-A2B3-42C4-927C-3455E3E69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02277" y="3388659"/>
            <a:ext cx="3657600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D60BAD5-DB01-411E-8958-F9D50711D368}"/>
              </a:ext>
            </a:extLst>
          </p:cNvPr>
          <p:cNvSpPr txBox="1">
            <a:spLocks/>
          </p:cNvSpPr>
          <p:nvPr/>
        </p:nvSpPr>
        <p:spPr>
          <a:xfrm>
            <a:off x="5371419" y="643465"/>
            <a:ext cx="6516241" cy="5571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8800" dirty="0">
                <a:blipFill dpi="0" rotWithShape="1">
                  <a:blip r:embed="rId6"/>
                  <a:srcRect/>
                  <a:tile tx="6350" ty="-127000" sx="65000" sy="64000" flip="none" algn="tl"/>
                </a:blipFill>
              </a:rPr>
              <a:t>DATA &amp; EMPRICAL MODELS</a:t>
            </a:r>
          </a:p>
        </p:txBody>
      </p:sp>
    </p:spTree>
    <p:extLst>
      <p:ext uri="{BB962C8B-B14F-4D97-AF65-F5344CB8AC3E}">
        <p14:creationId xmlns:p14="http://schemas.microsoft.com/office/powerpoint/2010/main" val="17641968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0026C-CF86-4453-B4F7-3E4E0E816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 categorization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584F1-DCFB-4C8D-993E-0205BCDE35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Best Fit Benchmark</a:t>
            </a:r>
          </a:p>
          <a:p>
            <a:endParaRPr lang="en-US" dirty="0"/>
          </a:p>
        </p:txBody>
      </p:sp>
      <p:pic>
        <p:nvPicPr>
          <p:cNvPr id="5" name="Picture 4" descr="A picture containing indoor&#10;&#10;Description automatically generated">
            <a:extLst>
              <a:ext uri="{FF2B5EF4-FFF2-40B4-BE49-F238E27FC236}">
                <a16:creationId xmlns:a16="http://schemas.microsoft.com/office/drawing/2014/main" id="{BA306687-02BF-471B-8E9D-54B8AD1FA5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283" y="3228270"/>
            <a:ext cx="5692633" cy="160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730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CFA9F29-A146-49BA-A84A-DE886EDEF4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4200628"/>
              </p:ext>
            </p:extLst>
          </p:nvPr>
        </p:nvGraphicFramePr>
        <p:xfrm>
          <a:off x="680720" y="477520"/>
          <a:ext cx="10285731" cy="5781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7986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E238120-5E39-4EEA-ADA4-CCD975AEE4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3237857"/>
              </p:ext>
            </p:extLst>
          </p:nvPr>
        </p:nvGraphicFramePr>
        <p:xfrm>
          <a:off x="1323975" y="1104900"/>
          <a:ext cx="10058400" cy="4051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74262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467A9-0BC7-47DC-BD37-29C99A452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080" y="372872"/>
            <a:ext cx="10058400" cy="1609344"/>
          </a:xfrm>
        </p:spPr>
        <p:txBody>
          <a:bodyPr/>
          <a:lstStyle/>
          <a:p>
            <a:r>
              <a:rPr lang="en-US" dirty="0"/>
              <a:t>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F3BBD-9B3B-4E99-BB41-F0F8F6D4E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540" y="1645920"/>
            <a:ext cx="10234168" cy="4526280"/>
          </a:xfrm>
        </p:spPr>
        <p:txBody>
          <a:bodyPr/>
          <a:lstStyle/>
          <a:p>
            <a:r>
              <a:rPr lang="en-US" dirty="0"/>
              <a:t>Baseline Model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screenshot of text&#10;&#10;Description automatically generated">
            <a:extLst>
              <a:ext uri="{FF2B5EF4-FFF2-40B4-BE49-F238E27FC236}">
                <a16:creationId xmlns:a16="http://schemas.microsoft.com/office/drawing/2014/main" id="{A475F27E-E682-4452-9EB7-636D5B5E33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40" y="2073656"/>
            <a:ext cx="5707875" cy="4541914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B1DD6DE2-1518-4E1F-8C1E-DD4ED63127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415" y="2126318"/>
            <a:ext cx="5723116" cy="195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4878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FECC3-BF9E-4B18-802F-0042474DB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40" y="518160"/>
            <a:ext cx="10234168" cy="4495800"/>
          </a:xfrm>
        </p:spPr>
        <p:txBody>
          <a:bodyPr/>
          <a:lstStyle/>
          <a:p>
            <a:r>
              <a:rPr lang="en-US" dirty="0"/>
              <a:t>Augmented Model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screenshot of a cell phone screen with text&#10;&#10;Description automatically generated">
            <a:extLst>
              <a:ext uri="{FF2B5EF4-FFF2-40B4-BE49-F238E27FC236}">
                <a16:creationId xmlns:a16="http://schemas.microsoft.com/office/drawing/2014/main" id="{563FD4A7-A918-4770-9505-984A80F873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40" y="991755"/>
            <a:ext cx="5654530" cy="2659610"/>
          </a:xfrm>
          <a:prstGeom prst="rect">
            <a:avLst/>
          </a:prstGeom>
        </p:spPr>
      </p:pic>
      <p:pic>
        <p:nvPicPr>
          <p:cNvPr id="7" name="Picture 6" descr="A close up of a person&#10;&#10;Description automatically generated">
            <a:extLst>
              <a:ext uri="{FF2B5EF4-FFF2-40B4-BE49-F238E27FC236}">
                <a16:creationId xmlns:a16="http://schemas.microsoft.com/office/drawing/2014/main" id="{E0E5B5D9-E103-46B1-8AB7-C677775128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" t="3754"/>
          <a:stretch/>
        </p:blipFill>
        <p:spPr>
          <a:xfrm>
            <a:off x="497840" y="3840427"/>
            <a:ext cx="5734298" cy="2347065"/>
          </a:xfrm>
          <a:prstGeom prst="rect">
            <a:avLst/>
          </a:prstGeom>
        </p:spPr>
      </p:pic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512BF2B0-AD7C-45C9-A269-DF066FBEF5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070" y="991755"/>
            <a:ext cx="5654530" cy="1036410"/>
          </a:xfrm>
          <a:prstGeom prst="rect">
            <a:avLst/>
          </a:prstGeom>
        </p:spPr>
      </p:pic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A4CCA1D7-4537-4722-9CF9-CC804705AD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070" y="2209442"/>
            <a:ext cx="5685013" cy="41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163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6">
            <a:extLst>
              <a:ext uri="{FF2B5EF4-FFF2-40B4-BE49-F238E27FC236}">
                <a16:creationId xmlns:a16="http://schemas.microsoft.com/office/drawing/2014/main" id="{9A3D0CE2-91FF-49B3-A5D8-181E900D7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8">
            <a:extLst>
              <a:ext uri="{FF2B5EF4-FFF2-40B4-BE49-F238E27FC236}">
                <a16:creationId xmlns:a16="http://schemas.microsoft.com/office/drawing/2014/main" id="{58AEBD96-C315-4F53-9D9E-0E20E993E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10">
            <a:extLst>
              <a:ext uri="{FF2B5EF4-FFF2-40B4-BE49-F238E27FC236}">
                <a16:creationId xmlns:a16="http://schemas.microsoft.com/office/drawing/2014/main" id="{78916AAA-66F6-4DFA-88ED-7E27CF6B8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28" name="Group 12">
            <a:extLst>
              <a:ext uri="{FF2B5EF4-FFF2-40B4-BE49-F238E27FC236}">
                <a16:creationId xmlns:a16="http://schemas.microsoft.com/office/drawing/2014/main" id="{A137D43F-BAD6-47F1-AA65-AEEA38A2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512C9B2-6B22-4211-A940-FCD7C2CD0B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5F7DB84-CDE7-46F8-90DD-9D048A7D5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 useBgFill="1">
        <p:nvSpPr>
          <p:cNvPr id="29" name="Rectangle 16">
            <a:extLst>
              <a:ext uri="{FF2B5EF4-FFF2-40B4-BE49-F238E27FC236}">
                <a16:creationId xmlns:a16="http://schemas.microsoft.com/office/drawing/2014/main" id="{E8035907-EB9C-4E11-8A9B-D25B0AD8D7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93F387-C5F8-4E96-87AD-AF36E96A1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6516241" cy="55710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80000"/>
              </a:lnSpc>
            </a:pPr>
            <a:r>
              <a:rPr lang="en-US" sz="880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results</a:t>
            </a:r>
          </a:p>
        </p:txBody>
      </p:sp>
      <p:sp>
        <p:nvSpPr>
          <p:cNvPr id="30" name="Rectangle 18">
            <a:extLst>
              <a:ext uri="{FF2B5EF4-FFF2-40B4-BE49-F238E27FC236}">
                <a16:creationId xmlns:a16="http://schemas.microsoft.com/office/drawing/2014/main" id="{D9C69FA7-0958-4ED9-A0DF-E87A0C137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702709" y="3388657"/>
            <a:ext cx="36576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20">
            <a:extLst>
              <a:ext uri="{FF2B5EF4-FFF2-40B4-BE49-F238E27FC236}">
                <a16:creationId xmlns:a16="http://schemas.microsoft.com/office/drawing/2014/main" id="{FDB0A998-A5C6-45CB-ACF3-1CF639920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33595" y="1903304"/>
            <a:ext cx="3051394" cy="3051388"/>
            <a:chOff x="7933595" y="1903304"/>
            <a:chExt cx="3051394" cy="3051388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AB5B6FA-7B4F-437A-9C78-144C7DCD1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33595" y="1903304"/>
              <a:ext cx="3051394" cy="3051388"/>
            </a:xfrm>
            <a:prstGeom prst="ellipse">
              <a:avLst/>
            </a:prstGeom>
            <a:blipFill dpi="0"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4000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32" name="Oval 22">
              <a:extLst>
                <a:ext uri="{FF2B5EF4-FFF2-40B4-BE49-F238E27FC236}">
                  <a16:creationId xmlns:a16="http://schemas.microsoft.com/office/drawing/2014/main" id="{A4199C21-6AE0-4F6F-AA96-6FFF97BB9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95024" y="2064730"/>
              <a:ext cx="2728540" cy="2728536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74938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CCA53-0AAF-45CA-BA7B-F44ADF0A5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E6A8B0-01C4-49A3-B541-7435BA2A09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Fund return data ranges from 1980 to 2009.</a:t>
            </a:r>
          </a:p>
          <a:p>
            <a:endParaRPr lang="en-US" dirty="0"/>
          </a:p>
          <a:p>
            <a:r>
              <a:rPr lang="en-US" dirty="0"/>
              <a:t>Each category group should have at least 5 funds.</a:t>
            </a:r>
          </a:p>
          <a:p>
            <a:endParaRPr lang="en-US" dirty="0"/>
          </a:p>
          <a:p>
            <a:r>
              <a:rPr lang="en-US" dirty="0"/>
              <a:t>For every 3-year period, a fund must have at least 30 or more monthly return observations to be qualified to be selected in a group.</a:t>
            </a:r>
          </a:p>
          <a:p>
            <a:endParaRPr lang="en-US" dirty="0"/>
          </a:p>
          <a:p>
            <a:r>
              <a:rPr lang="en-US" dirty="0"/>
              <a:t>Estimates that are significant at two-tailed 90% confidence level are presented in bold, significant at 95% level are presented with one asterisk(*) and significant at 99% level are presented with two asterisk(**).</a:t>
            </a:r>
          </a:p>
        </p:txBody>
      </p:sp>
    </p:spTree>
    <p:extLst>
      <p:ext uri="{BB962C8B-B14F-4D97-AF65-F5344CB8AC3E}">
        <p14:creationId xmlns:p14="http://schemas.microsoft.com/office/powerpoint/2010/main" val="31514853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DACF1-E5EC-49A8-A8D1-A3EE57C30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448" y="121920"/>
            <a:ext cx="10058400" cy="405079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8C65A6FF-4822-4499-A254-7BB8DDAED8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67" y="1627411"/>
            <a:ext cx="11827265" cy="509060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392BFC2-249A-494F-8D55-F83A18836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366" y="-210422"/>
            <a:ext cx="11328913" cy="1609344"/>
          </a:xfrm>
        </p:spPr>
        <p:txBody>
          <a:bodyPr/>
          <a:lstStyle/>
          <a:p>
            <a:r>
              <a:rPr lang="en-US" dirty="0"/>
              <a:t>Performance of active group benchmarks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BADB67-BF91-466E-94FB-43F3E6946E56}"/>
              </a:ext>
            </a:extLst>
          </p:cNvPr>
          <p:cNvSpPr txBox="1"/>
          <p:nvPr/>
        </p:nvSpPr>
        <p:spPr>
          <a:xfrm>
            <a:off x="5222240" y="1029590"/>
            <a:ext cx="111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Table 1</a:t>
            </a:r>
          </a:p>
        </p:txBody>
      </p:sp>
    </p:spTree>
    <p:extLst>
      <p:ext uri="{BB962C8B-B14F-4D97-AF65-F5344CB8AC3E}">
        <p14:creationId xmlns:p14="http://schemas.microsoft.com/office/powerpoint/2010/main" val="30806762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0D62B5A9-6D5A-4251-90BB-81085F8DF1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913" y="799575"/>
            <a:ext cx="8474174" cy="605842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E4A096A-F467-4B92-AB5A-14CECFB81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0"/>
            <a:ext cx="9631680" cy="774700"/>
          </a:xfrm>
        </p:spPr>
        <p:txBody>
          <a:bodyPr>
            <a:normAutofit/>
          </a:bodyPr>
          <a:lstStyle/>
          <a:p>
            <a:r>
              <a:rPr lang="en-US" sz="4000" dirty="0"/>
              <a:t>Correlation between </a:t>
            </a:r>
            <a:r>
              <a:rPr lang="en-US" sz="4000" dirty="0" err="1"/>
              <a:t>apb</a:t>
            </a:r>
            <a:r>
              <a:rPr lang="en-US" sz="4000" dirty="0"/>
              <a:t> residuals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A50162-5DF6-44C0-9AA7-3E085D43B5B8}"/>
              </a:ext>
            </a:extLst>
          </p:cNvPr>
          <p:cNvSpPr txBox="1"/>
          <p:nvPr/>
        </p:nvSpPr>
        <p:spPr>
          <a:xfrm>
            <a:off x="5608320" y="513080"/>
            <a:ext cx="1361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Table 2</a:t>
            </a:r>
          </a:p>
        </p:txBody>
      </p:sp>
    </p:spTree>
    <p:extLst>
      <p:ext uri="{BB962C8B-B14F-4D97-AF65-F5344CB8AC3E}">
        <p14:creationId xmlns:p14="http://schemas.microsoft.com/office/powerpoint/2010/main" val="33293268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 shot of a computer&#10;&#10;Description automatically generated">
            <a:extLst>
              <a:ext uri="{FF2B5EF4-FFF2-40B4-BE49-F238E27FC236}">
                <a16:creationId xmlns:a16="http://schemas.microsoft.com/office/drawing/2014/main" id="{6F2E582F-74AA-4D8B-9AD4-C69FAF29F9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54" y="1159767"/>
            <a:ext cx="9256163" cy="573181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7ADB2EF-2F21-4634-B250-8C7A990AF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0601"/>
            <a:ext cx="11345672" cy="1609344"/>
          </a:xfrm>
        </p:spPr>
        <p:txBody>
          <a:bodyPr>
            <a:normAutofit/>
          </a:bodyPr>
          <a:lstStyle/>
          <a:p>
            <a:r>
              <a:rPr lang="en-US" sz="4000" dirty="0"/>
              <a:t>Correlation between individual equity fund residuals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1F33A1-D9BC-4E4A-86CB-DB9A3F84F155}"/>
              </a:ext>
            </a:extLst>
          </p:cNvPr>
          <p:cNvSpPr txBox="1"/>
          <p:nvPr/>
        </p:nvSpPr>
        <p:spPr>
          <a:xfrm>
            <a:off x="4754880" y="776224"/>
            <a:ext cx="1178560" cy="383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Table 3</a:t>
            </a:r>
          </a:p>
        </p:txBody>
      </p:sp>
    </p:spTree>
    <p:extLst>
      <p:ext uri="{BB962C8B-B14F-4D97-AF65-F5344CB8AC3E}">
        <p14:creationId xmlns:p14="http://schemas.microsoft.com/office/powerpoint/2010/main" val="42944825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video game&#10;&#10;Description automatically generated">
            <a:extLst>
              <a:ext uri="{FF2B5EF4-FFF2-40B4-BE49-F238E27FC236}">
                <a16:creationId xmlns:a16="http://schemas.microsoft.com/office/drawing/2014/main" id="{3261829B-A398-47A3-AEC1-698D6E3195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67641" y="-3054912"/>
            <a:ext cx="2468880" cy="10062063"/>
          </a:xfrm>
        </p:spPr>
      </p:pic>
    </p:spTree>
    <p:extLst>
      <p:ext uri="{BB962C8B-B14F-4D97-AF65-F5344CB8AC3E}">
        <p14:creationId xmlns:p14="http://schemas.microsoft.com/office/powerpoint/2010/main" val="30933698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3EB1A2C-D7C6-445B-A92A-D0B7BAA943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472" y="710754"/>
            <a:ext cx="6624545" cy="614724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E60F466-4847-4FE6-85B6-ADC9163A0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" y="0"/>
            <a:ext cx="9946640" cy="788044"/>
          </a:xfrm>
        </p:spPr>
        <p:txBody>
          <a:bodyPr>
            <a:normAutofit/>
          </a:bodyPr>
          <a:lstStyle/>
          <a:p>
            <a:r>
              <a:rPr lang="en-US" sz="4000" dirty="0"/>
              <a:t>Alpha estimation diagnostics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C02DC8-ABBC-4C81-A77A-C6A041ADF5DA}"/>
              </a:ext>
            </a:extLst>
          </p:cNvPr>
          <p:cNvSpPr txBox="1"/>
          <p:nvPr/>
        </p:nvSpPr>
        <p:spPr>
          <a:xfrm>
            <a:off x="5909564" y="394022"/>
            <a:ext cx="1043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Table 4</a:t>
            </a:r>
          </a:p>
        </p:txBody>
      </p:sp>
    </p:spTree>
    <p:extLst>
      <p:ext uri="{BB962C8B-B14F-4D97-AF65-F5344CB8AC3E}">
        <p14:creationId xmlns:p14="http://schemas.microsoft.com/office/powerpoint/2010/main" val="14172902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305050-9DC7-4341-97F8-002D1BF7D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120" y="1154383"/>
            <a:ext cx="10058400" cy="4050792"/>
          </a:xfrm>
        </p:spPr>
        <p:txBody>
          <a:bodyPr/>
          <a:lstStyle/>
          <a:p>
            <a:r>
              <a:rPr lang="en-US" dirty="0"/>
              <a:t>Pre-expense alpha</a:t>
            </a:r>
          </a:p>
          <a:p>
            <a:pPr marL="0" indent="0">
              <a:buNone/>
            </a:pPr>
            <a:r>
              <a:rPr lang="en-US" dirty="0"/>
              <a:t>        </a:t>
            </a:r>
          </a:p>
          <a:p>
            <a:pPr marL="0" indent="0">
              <a:buNone/>
            </a:pPr>
            <a:r>
              <a:rPr lang="en-US" dirty="0"/>
              <a:t>                                                            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D4D707AA-BA94-4A89-B5B9-980127061D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8"/>
          <a:stretch/>
        </p:blipFill>
        <p:spPr>
          <a:xfrm>
            <a:off x="1321245" y="1732073"/>
            <a:ext cx="9290346" cy="512592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054905E-D38E-4808-9051-357C49CA3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11687"/>
            <a:ext cx="10058400" cy="1609344"/>
          </a:xfrm>
        </p:spPr>
        <p:txBody>
          <a:bodyPr/>
          <a:lstStyle/>
          <a:p>
            <a:r>
              <a:rPr lang="en-US" dirty="0"/>
              <a:t>Out-of-sample performance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7FCACC-30F0-4F87-8135-0AB868098A7F}"/>
              </a:ext>
            </a:extLst>
          </p:cNvPr>
          <p:cNvSpPr txBox="1"/>
          <p:nvPr/>
        </p:nvSpPr>
        <p:spPr>
          <a:xfrm>
            <a:off x="4972791" y="1362741"/>
            <a:ext cx="1198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Table 5</a:t>
            </a:r>
          </a:p>
        </p:txBody>
      </p:sp>
    </p:spTree>
    <p:extLst>
      <p:ext uri="{BB962C8B-B14F-4D97-AF65-F5344CB8AC3E}">
        <p14:creationId xmlns:p14="http://schemas.microsoft.com/office/powerpoint/2010/main" val="1818286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5118BA95-03E7-41B7-B442-0AF8C0A7F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048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9C3D5-7D55-4046-808C-F290F456D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61035" y="1679569"/>
            <a:ext cx="3498864" cy="3498858"/>
            <a:chOff x="1061035" y="1679569"/>
            <a:chExt cx="3498864" cy="3498858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59D8741-EAD6-41B1-A882-70D70FC358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1035" y="1679569"/>
              <a:ext cx="3498864" cy="3498858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4000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5444F36-3103-4D11-A25F-C054D4606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46134" y="1864667"/>
              <a:ext cx="3128666" cy="312866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4EC46B-F4F7-4734-8A05-2C02FAE73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145" y="2376862"/>
            <a:ext cx="2640646" cy="2104273"/>
          </a:xfrm>
          <a:noFill/>
        </p:spPr>
        <p:txBody>
          <a:bodyPr>
            <a:normAutofit/>
          </a:bodyPr>
          <a:lstStyle/>
          <a:p>
            <a:pPr algn="ctr"/>
            <a:endParaRPr lang="en-US" sz="3000" dirty="0">
              <a:solidFill>
                <a:srgbClr val="FFFFFF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D9B3EAD-A2B3-42C4-927C-3455E3E69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02277" y="3388659"/>
            <a:ext cx="3657600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A3F247-3F84-4945-9800-A58E96399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1089" y="725394"/>
            <a:ext cx="5142658" cy="5407212"/>
          </a:xfrm>
        </p:spPr>
        <p:txBody>
          <a:bodyPr anchor="ctr">
            <a:normAutofit/>
          </a:bodyPr>
          <a:lstStyle/>
          <a:p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FC37E7D-22B3-45DE-8092-0814E685A582}"/>
              </a:ext>
            </a:extLst>
          </p:cNvPr>
          <p:cNvSpPr txBox="1">
            <a:spLocks/>
          </p:cNvSpPr>
          <p:nvPr/>
        </p:nvSpPr>
        <p:spPr>
          <a:xfrm>
            <a:off x="5371419" y="643465"/>
            <a:ext cx="6516241" cy="5571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8800" dirty="0">
                <a:blipFill dpi="0" rotWithShape="1">
                  <a:blip r:embed="rId6"/>
                  <a:srcRect/>
                  <a:tile tx="6350" ty="-127000" sx="65000" sy="64000" flip="none" algn="tl"/>
                </a:blipFill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17998420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D926B-49E0-4135-A8E2-B84A32843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709168"/>
            <a:ext cx="10058400" cy="405079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                                                       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E156003B-06A4-497D-8697-1053508693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906" y="1230470"/>
            <a:ext cx="8988188" cy="48305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DEAEBC8-2A94-4805-9DA3-89BF0881ACCB}"/>
              </a:ext>
            </a:extLst>
          </p:cNvPr>
          <p:cNvSpPr txBox="1"/>
          <p:nvPr/>
        </p:nvSpPr>
        <p:spPr>
          <a:xfrm>
            <a:off x="4856480" y="784814"/>
            <a:ext cx="1087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Table 6</a:t>
            </a:r>
          </a:p>
        </p:txBody>
      </p:sp>
    </p:spTree>
    <p:extLst>
      <p:ext uri="{BB962C8B-B14F-4D97-AF65-F5344CB8AC3E}">
        <p14:creationId xmlns:p14="http://schemas.microsoft.com/office/powerpoint/2010/main" val="41846898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DF269-3836-4E1C-819D-74463577D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088" y="831088"/>
            <a:ext cx="10058400" cy="4050792"/>
          </a:xfrm>
        </p:spPr>
        <p:txBody>
          <a:bodyPr/>
          <a:lstStyle/>
          <a:p>
            <a:r>
              <a:rPr lang="en-US" dirty="0"/>
              <a:t>Net return alpha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B5377C02-6540-487A-8EB1-C7E80AACB3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173" y="1692200"/>
            <a:ext cx="9162315" cy="50459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6FF816E-6AD8-43EE-820F-74B4965C2587}"/>
              </a:ext>
            </a:extLst>
          </p:cNvPr>
          <p:cNvSpPr txBox="1"/>
          <p:nvPr/>
        </p:nvSpPr>
        <p:spPr>
          <a:xfrm>
            <a:off x="4795520" y="1314248"/>
            <a:ext cx="1209040" cy="377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Table 7</a:t>
            </a:r>
          </a:p>
        </p:txBody>
      </p:sp>
    </p:spTree>
    <p:extLst>
      <p:ext uri="{BB962C8B-B14F-4D97-AF65-F5344CB8AC3E}">
        <p14:creationId xmlns:p14="http://schemas.microsoft.com/office/powerpoint/2010/main" val="10917235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25549-A9FF-4849-BC6E-EF2429A93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46888"/>
            <a:ext cx="9977120" cy="901192"/>
          </a:xfrm>
        </p:spPr>
        <p:txBody>
          <a:bodyPr>
            <a:normAutofit/>
          </a:bodyPr>
          <a:lstStyle/>
          <a:p>
            <a:r>
              <a:rPr lang="en-US" sz="4800" dirty="0" err="1"/>
              <a:t>rObustness</a:t>
            </a:r>
            <a:r>
              <a:rPr lang="en-US" sz="4800" dirty="0"/>
              <a:t> tests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53F42-B752-471F-A64D-88F7608E4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6480" y="1481328"/>
            <a:ext cx="10078720" cy="469595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Adding a passive index to the four-factor model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Adding a liquidity factor to the four-factor model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Value-weighted active peer group benchmarks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Self-designated benchmarks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en-US" dirty="0"/>
              <a:t>          </a:t>
            </a:r>
            <a:r>
              <a:rPr lang="en-US" sz="1600" dirty="0"/>
              <a:t>Form from self-designated investment objectives.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600" dirty="0"/>
              <a:t>             Similar results to those of the APB benchmarks</a:t>
            </a:r>
            <a:r>
              <a:rPr lang="en-US" dirty="0"/>
              <a:t>.   </a:t>
            </a:r>
          </a:p>
          <a:p>
            <a:pPr marL="0" indent="0">
              <a:lnSpc>
                <a:spcPct val="50000"/>
              </a:lnSpc>
              <a:buNone/>
            </a:pPr>
            <a:endParaRPr lang="en-US" dirty="0"/>
          </a:p>
          <a:p>
            <a:r>
              <a:rPr lang="en-US" dirty="0"/>
              <a:t>Multiple active peer benchmarks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en-US" dirty="0"/>
              <a:t>           </a:t>
            </a:r>
            <a:r>
              <a:rPr lang="en-US" sz="1600" dirty="0"/>
              <a:t>Augment the standard four-factor model with all nine equal-weighted APB factors.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600" dirty="0"/>
              <a:t>              The loss in degrees of freedom from using multiple factors penalizes this model and eliminates any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600" dirty="0"/>
              <a:t>              advantage that it could have over the single APB model.</a:t>
            </a:r>
          </a:p>
        </p:txBody>
      </p:sp>
    </p:spTree>
    <p:extLst>
      <p:ext uri="{BB962C8B-B14F-4D97-AF65-F5344CB8AC3E}">
        <p14:creationId xmlns:p14="http://schemas.microsoft.com/office/powerpoint/2010/main" val="3793241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A6E11FE3-5834-4CFF-A286-998369721B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513" y="742693"/>
            <a:ext cx="6850974" cy="59212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F1E563-EAB5-44B2-8F0E-CAA655988563}"/>
              </a:ext>
            </a:extLst>
          </p:cNvPr>
          <p:cNvSpPr txBox="1"/>
          <p:nvPr/>
        </p:nvSpPr>
        <p:spPr>
          <a:xfrm>
            <a:off x="5273040" y="299720"/>
            <a:ext cx="1127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Table 8</a:t>
            </a:r>
          </a:p>
        </p:txBody>
      </p:sp>
    </p:spTree>
    <p:extLst>
      <p:ext uri="{BB962C8B-B14F-4D97-AF65-F5344CB8AC3E}">
        <p14:creationId xmlns:p14="http://schemas.microsoft.com/office/powerpoint/2010/main" val="11774662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1B24ABD-948A-4920-92AA-0E6C3857A9BE}"/>
              </a:ext>
            </a:extLst>
          </p:cNvPr>
          <p:cNvSpPr txBox="1"/>
          <p:nvPr/>
        </p:nvSpPr>
        <p:spPr>
          <a:xfrm>
            <a:off x="5313680" y="1169744"/>
            <a:ext cx="995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Table 9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8A710CB8-D42D-453F-98D4-20CEBD41EC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430" y="1539076"/>
            <a:ext cx="8535140" cy="377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4440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118BA95-03E7-41B7-B442-0AF8C0A7F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048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799C3D5-7D55-4046-808C-F290F456D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61035" y="1679569"/>
            <a:ext cx="3498864" cy="3498858"/>
            <a:chOff x="1061035" y="1679569"/>
            <a:chExt cx="3498864" cy="349885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59D8741-EAD6-41B1-A882-70D70FC358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1035" y="1679569"/>
              <a:ext cx="3498864" cy="3498858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4000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5444F36-3103-4D11-A25F-C054D4606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46134" y="1864667"/>
              <a:ext cx="3128666" cy="312866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297E2D3-68E6-4BFF-B131-7EE88CE0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145" y="2376862"/>
            <a:ext cx="2640646" cy="2104273"/>
          </a:xfrm>
          <a:noFill/>
        </p:spPr>
        <p:txBody>
          <a:bodyPr>
            <a:normAutofit/>
          </a:bodyPr>
          <a:lstStyle/>
          <a:p>
            <a:pPr algn="ctr"/>
            <a:endParaRPr lang="en-US" sz="3000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9B3EAD-A2B3-42C4-927C-3455E3E69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02277" y="3388659"/>
            <a:ext cx="3657600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C51187-B1EE-4389-A8F1-FC4B424D0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3208" y="4481135"/>
            <a:ext cx="5142658" cy="5407212"/>
          </a:xfrm>
        </p:spPr>
        <p:txBody>
          <a:bodyPr anchor="ctr">
            <a:normAutofit/>
          </a:bodyPr>
          <a:lstStyle/>
          <a:p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6BDE3A4-CE7A-498C-A57A-7E318A380A64}"/>
              </a:ext>
            </a:extLst>
          </p:cNvPr>
          <p:cNvSpPr txBox="1">
            <a:spLocks/>
          </p:cNvSpPr>
          <p:nvPr/>
        </p:nvSpPr>
        <p:spPr>
          <a:xfrm>
            <a:off x="5371419" y="643465"/>
            <a:ext cx="6516241" cy="5571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8800" dirty="0">
                <a:blipFill dpi="0" rotWithShape="1">
                  <a:blip r:embed="rId6"/>
                  <a:srcRect/>
                  <a:tile tx="6350" ty="-127000" sx="65000" sy="64000" flip="none" algn="tl"/>
                </a:blipFill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42376330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EE3F1A-DCA9-48B0-B71E-835C23420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720" y="1349248"/>
            <a:ext cx="10284968" cy="5254752"/>
          </a:xfrm>
        </p:spPr>
        <p:txBody>
          <a:bodyPr/>
          <a:lstStyle/>
          <a:p>
            <a:r>
              <a:rPr lang="en-US" dirty="0"/>
              <a:t>Contribution: Propose a conceptually simple and easily implementable way to control for common, unpriced  idiosyncratic risks taken by mutual fund.</a:t>
            </a:r>
          </a:p>
          <a:p>
            <a:endParaRPr lang="en-US" dirty="0"/>
          </a:p>
          <a:p>
            <a:r>
              <a:rPr lang="en-US" dirty="0"/>
              <a:t>APB substantially decreases the between-fund residual correlation within a group, when the APB is added to standard factor models.</a:t>
            </a:r>
          </a:p>
          <a:p>
            <a:endParaRPr lang="en-US" dirty="0"/>
          </a:p>
          <a:p>
            <a:r>
              <a:rPr lang="en-US" dirty="0"/>
              <a:t>Funds within one peer group tend not to use strategies that are common to other peer groups.</a:t>
            </a:r>
          </a:p>
          <a:p>
            <a:endParaRPr lang="en-US" dirty="0"/>
          </a:p>
          <a:p>
            <a:r>
              <a:rPr lang="en-US" dirty="0"/>
              <a:t>Added APB benchmark significantly improves the identification of skilled (and unskilled) fund managers within several of the fund groups.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1856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3D2A0-C63F-4E55-92B5-2E4AB5B07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6605" y="2624328"/>
            <a:ext cx="4812792" cy="1609344"/>
          </a:xfrm>
        </p:spPr>
        <p:txBody>
          <a:bodyPr/>
          <a:lstStyle/>
          <a:p>
            <a:r>
              <a:rPr lang="en-US" dirty="0"/>
              <a:t>Any  questions?</a:t>
            </a:r>
          </a:p>
        </p:txBody>
      </p:sp>
      <p:pic>
        <p:nvPicPr>
          <p:cNvPr id="5" name="Content Placeholder 4" descr="Questions">
            <a:extLst>
              <a:ext uri="{FF2B5EF4-FFF2-40B4-BE49-F238E27FC236}">
                <a16:creationId xmlns:a16="http://schemas.microsoft.com/office/drawing/2014/main" id="{99D58F84-51FE-42AE-9E23-706F952462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45895" y="2397125"/>
            <a:ext cx="2043430" cy="2043430"/>
          </a:xfrm>
        </p:spPr>
      </p:pic>
    </p:spTree>
    <p:extLst>
      <p:ext uri="{BB962C8B-B14F-4D97-AF65-F5344CB8AC3E}">
        <p14:creationId xmlns:p14="http://schemas.microsoft.com/office/powerpoint/2010/main" val="574229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DB56A-D6AA-43DE-9C05-E24D9C0D3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7E34B-4AE8-4FC4-AABA-889B8E36EE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800" dirty="0"/>
          </a:p>
          <a:p>
            <a:r>
              <a:rPr lang="en-US" sz="2800" dirty="0"/>
              <a:t>Whether active fund managers deliver superior performance?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Does active management produce persistent superior investment performance?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74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53344-A5BD-4972-A132-9EEFB8E01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Evolution of active management evaluation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A1A0311-B3BA-4358-9FFE-C670C6E879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6777109"/>
              </p:ext>
            </p:extLst>
          </p:nvPr>
        </p:nvGraphicFramePr>
        <p:xfrm>
          <a:off x="1069975" y="2120900"/>
          <a:ext cx="10058400" cy="4051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8471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4C9F3-7491-48BE-91A2-C72DA21F9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in evaluation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9AB297F-3F5A-4A6C-B1D9-2C7F0BDA7D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0090320"/>
              </p:ext>
            </p:extLst>
          </p:nvPr>
        </p:nvGraphicFramePr>
        <p:xfrm>
          <a:off x="1069975" y="2120900"/>
          <a:ext cx="10058400" cy="4051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1918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B6E2C-0E02-4BEC-8755-C623EB8B1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peer benchmarks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B61061-E48E-432A-8392-3435871DF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322576"/>
            <a:ext cx="10058400" cy="4050792"/>
          </a:xfrm>
        </p:spPr>
        <p:txBody>
          <a:bodyPr>
            <a:normAutofit/>
          </a:bodyPr>
          <a:lstStyle/>
          <a:p>
            <a:r>
              <a:rPr lang="en-US" sz="2800" dirty="0"/>
              <a:t>An additional benchmark from the return on the group of funds to which a given fund belongs, as each fund manager chooses the peer group with which it intends to compete. (e.g.  Funds benchmark against a same benchmark market index.)</a:t>
            </a:r>
          </a:p>
          <a:p>
            <a:endParaRPr lang="en-US" sz="2800" dirty="0"/>
          </a:p>
          <a:p>
            <a:r>
              <a:rPr lang="en-US" sz="2400" dirty="0"/>
              <a:t>Reason: By choosing actively manage fund that against a particular index, the manager implicitly chooses from a set of strategies used by the set of active funds that benchmark against the same index.</a:t>
            </a:r>
          </a:p>
        </p:txBody>
      </p:sp>
    </p:spTree>
    <p:extLst>
      <p:ext uri="{BB962C8B-B14F-4D97-AF65-F5344CB8AC3E}">
        <p14:creationId xmlns:p14="http://schemas.microsoft.com/office/powerpoint/2010/main" val="2587737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5328B-608C-4FC4-AFAC-2C80CAA8F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65778"/>
            <a:ext cx="10058400" cy="1609344"/>
          </a:xfrm>
        </p:spPr>
        <p:txBody>
          <a:bodyPr/>
          <a:lstStyle/>
          <a:p>
            <a:r>
              <a:rPr lang="en-US" dirty="0"/>
              <a:t>Active peer benchmarks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DDF35844-48CC-426B-9F8B-4D0E33264A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0597721"/>
              </p:ext>
            </p:extLst>
          </p:nvPr>
        </p:nvGraphicFramePr>
        <p:xfrm>
          <a:off x="1069975" y="2120900"/>
          <a:ext cx="10058400" cy="4051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6558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7A593A0-4E3A-4F6B-8BE0-F7D711EDDA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4772663"/>
              </p:ext>
            </p:extLst>
          </p:nvPr>
        </p:nvGraphicFramePr>
        <p:xfrm>
          <a:off x="540532" y="1726330"/>
          <a:ext cx="11045010" cy="4078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19651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</TotalTime>
  <Words>963</Words>
  <Application>Microsoft Office PowerPoint</Application>
  <PresentationFormat>Widescreen</PresentationFormat>
  <Paragraphs>154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Calibri</vt:lpstr>
      <vt:lpstr>Cambria Math</vt:lpstr>
      <vt:lpstr>Rockwell</vt:lpstr>
      <vt:lpstr>Rockwell Condensed</vt:lpstr>
      <vt:lpstr>Rockwell Extra Bold</vt:lpstr>
      <vt:lpstr>Wingdings</vt:lpstr>
      <vt:lpstr>Wood Type</vt:lpstr>
      <vt:lpstr>Mutual Fund Performance Evaluation with Active Peer Benchmarks      ----David Hunter, Eugene Kandel, Shumel Kandel, Russ Wermers </vt:lpstr>
      <vt:lpstr>PowerPoint Presentation</vt:lpstr>
      <vt:lpstr>PowerPoint Presentation</vt:lpstr>
      <vt:lpstr>Basic Questions</vt:lpstr>
      <vt:lpstr>Evolution of active management evaluation</vt:lpstr>
      <vt:lpstr>Problems in evaluation</vt:lpstr>
      <vt:lpstr>Active peer benchmarks</vt:lpstr>
      <vt:lpstr>Active peer benchmarks</vt:lpstr>
      <vt:lpstr>PowerPoint Presentation</vt:lpstr>
      <vt:lpstr>Nine style categories of funds</vt:lpstr>
      <vt:lpstr>Clarifications</vt:lpstr>
      <vt:lpstr>Motivating apb</vt:lpstr>
      <vt:lpstr>The econometric model</vt:lpstr>
      <vt:lpstr>THE baseline model</vt:lpstr>
      <vt:lpstr>PowerPoint Presentation</vt:lpstr>
      <vt:lpstr>Apb-adjusted alpha model</vt:lpstr>
      <vt:lpstr>PowerPoint Presentation</vt:lpstr>
      <vt:lpstr>Fund categorization</vt:lpstr>
      <vt:lpstr>PowerPoint Presentation</vt:lpstr>
      <vt:lpstr>models</vt:lpstr>
      <vt:lpstr>PowerPoint Presentation</vt:lpstr>
      <vt:lpstr>results</vt:lpstr>
      <vt:lpstr>Criteria</vt:lpstr>
      <vt:lpstr>Performance of active group benchmarks</vt:lpstr>
      <vt:lpstr>Correlation between apb residuals</vt:lpstr>
      <vt:lpstr>Correlation between individual equity fund residuals</vt:lpstr>
      <vt:lpstr>PowerPoint Presentation</vt:lpstr>
      <vt:lpstr>Alpha estimation diagnostics</vt:lpstr>
      <vt:lpstr>Out-of-sample performance</vt:lpstr>
      <vt:lpstr>PowerPoint Presentation</vt:lpstr>
      <vt:lpstr>PowerPoint Presentation</vt:lpstr>
      <vt:lpstr>rObustness tests</vt:lpstr>
      <vt:lpstr>PowerPoint Presentation</vt:lpstr>
      <vt:lpstr>PowerPoint Presentation</vt:lpstr>
      <vt:lpstr>PowerPoint Presentation</vt:lpstr>
      <vt:lpstr>PowerPoint Presentation</vt:lpstr>
      <vt:lpstr>Any 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Mutual Fund Performance Evaluation with Active Peer Benchmarks      ----David Hunter, Eugene Kandel, Shumel Kandel, Russ Wermers </dc:title>
  <dc:creator>琦 杨</dc:creator>
  <cp:lastModifiedBy>琦 杨</cp:lastModifiedBy>
  <cp:revision>7</cp:revision>
  <dcterms:created xsi:type="dcterms:W3CDTF">2019-09-09T14:35:57Z</dcterms:created>
  <dcterms:modified xsi:type="dcterms:W3CDTF">2019-09-10T01:47:58Z</dcterms:modified>
</cp:coreProperties>
</file>